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4" r:id="rId3"/>
    <p:sldId id="305" r:id="rId4"/>
    <p:sldId id="260" r:id="rId5"/>
    <p:sldId id="306" r:id="rId6"/>
    <p:sldId id="262" r:id="rId7"/>
    <p:sldId id="263" r:id="rId8"/>
    <p:sldId id="275" r:id="rId9"/>
    <p:sldId id="276" r:id="rId10"/>
    <p:sldId id="277" r:id="rId11"/>
    <p:sldId id="288" r:id="rId12"/>
    <p:sldId id="289" r:id="rId13"/>
    <p:sldId id="290" r:id="rId14"/>
    <p:sldId id="291" r:id="rId15"/>
    <p:sldId id="293" r:id="rId16"/>
    <p:sldId id="295" r:id="rId17"/>
    <p:sldId id="292" r:id="rId18"/>
    <p:sldId id="294" r:id="rId19"/>
    <p:sldId id="296" r:id="rId20"/>
    <p:sldId id="287" r:id="rId21"/>
    <p:sldId id="264" r:id="rId22"/>
    <p:sldId id="265" r:id="rId23"/>
    <p:sldId id="297" r:id="rId24"/>
    <p:sldId id="298" r:id="rId25"/>
    <p:sldId id="299" r:id="rId26"/>
    <p:sldId id="300" r:id="rId27"/>
    <p:sldId id="304" r:id="rId28"/>
    <p:sldId id="301" r:id="rId29"/>
    <p:sldId id="302" r:id="rId30"/>
    <p:sldId id="303" r:id="rId31"/>
    <p:sldId id="267" r:id="rId32"/>
    <p:sldId id="268" r:id="rId33"/>
    <p:sldId id="311" r:id="rId34"/>
    <p:sldId id="312" r:id="rId35"/>
    <p:sldId id="310" r:id="rId36"/>
    <p:sldId id="309" r:id="rId37"/>
    <p:sldId id="307" r:id="rId38"/>
    <p:sldId id="313" r:id="rId39"/>
    <p:sldId id="270" r:id="rId4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osmo" initials="k" lastIdx="1" clrIdx="0">
    <p:extLst>
      <p:ext uri="{19B8F6BF-5375-455C-9EA6-DF929625EA0E}">
        <p15:presenceInfo xmlns:p15="http://schemas.microsoft.com/office/powerpoint/2012/main" userId="kosmo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943CFD-E3DA-45DD-A2C7-24D0F0FECC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7C40C74-3DF1-4D2F-B65A-DF2EAE82A4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C5936B2-5237-46AD-A408-4EC806634A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B5B9F-15A1-4CA8-9E33-505C7E740C61}" type="datetimeFigureOut">
              <a:rPr lang="ko-KR" altLang="en-US" smtClean="0"/>
              <a:t>2021-10-19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BE54F5C-DCAD-4C28-A62B-68229B5662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B666256-6B9C-49B3-8F53-3304FE9A0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BF508-1510-43EA-A7EC-2195A1E6FE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28802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5B346F-87A2-4CC6-BCCE-B6C2A54A89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076EC54-CD50-4355-BF96-8E6D919F4F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0CEBD23-2E0A-49CD-BC40-35391EBFB1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B5B9F-15A1-4CA8-9E33-505C7E740C61}" type="datetimeFigureOut">
              <a:rPr lang="ko-KR" altLang="en-US" smtClean="0"/>
              <a:t>2021-10-19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8985E31-4C0C-44F0-A2CC-DD8EB96178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000A209-00E5-4AB0-BD68-7A4BC2E90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BF508-1510-43EA-A7EC-2195A1E6FE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00369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D453369-E902-4400-AAE8-00BA0C9F9B4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86D66C1-FF7E-4306-B7FA-3253A153DD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9EAA8A-FA5F-4745-8E2D-2C38522E96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B5B9F-15A1-4CA8-9E33-505C7E740C61}" type="datetimeFigureOut">
              <a:rPr lang="ko-KR" altLang="en-US" smtClean="0"/>
              <a:t>2021-10-19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666F506-4B15-4CD8-AE09-0212768AAF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22B8AC7-DA06-49CA-9E3D-1B72DC1681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BF508-1510-43EA-A7EC-2195A1E6FE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26696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D088E3-1CDF-43B8-B967-2758B1E63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037EFAD-1CD3-4052-B73D-C8AC98BABF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90CE26-910D-45FE-8133-904A2F5267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B5B9F-15A1-4CA8-9E33-505C7E740C61}" type="datetimeFigureOut">
              <a:rPr lang="ko-KR" altLang="en-US" smtClean="0"/>
              <a:t>2021-10-19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B35EFA9-340B-4956-92B5-8F5E3C4DA1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26F2F3B-3A0E-4800-9F51-39012E9569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BF508-1510-43EA-A7EC-2195A1E6FE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91366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7B5CF9-B5F1-4D20-B5DE-88D2588893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8F717BE-680B-4D95-8725-6F8E2B6F3B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F5EACE5-B5A5-44CA-90E5-D4A8FAC9F2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B5B9F-15A1-4CA8-9E33-505C7E740C61}" type="datetimeFigureOut">
              <a:rPr lang="ko-KR" altLang="en-US" smtClean="0"/>
              <a:t>2021-10-19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0700224-95FD-4D4B-9EEC-9C676E2610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F7DF789-6E1D-49E5-BDE6-F05A8199B2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BF508-1510-43EA-A7EC-2195A1E6FE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49993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FAF6EC-D611-4EB1-B1E3-397E7F4CF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373485B-F45D-4ED3-8B9C-B7A297F9C1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BF9CF00-D49C-4BB3-A25D-46A37323D5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1C672EC-BF41-4BD1-8E37-C17A6D5718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B5B9F-15A1-4CA8-9E33-505C7E740C61}" type="datetimeFigureOut">
              <a:rPr lang="ko-KR" altLang="en-US" smtClean="0"/>
              <a:t>2021-10-19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C2674CC-12FA-40C4-9818-CDB3AA2CC4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472CD60-54A9-4291-875A-7B3E13E5B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BF508-1510-43EA-A7EC-2195A1E6FE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61137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D817CC-D812-4678-A940-21030F85B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58D1407-1CA5-48EC-B41A-0C62C39E26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9479E5E-8A4A-4836-92CE-FA618CF6E9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38A1454-41CE-48B4-A1E5-42E4E1BE40E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ECB681F-D68B-4296-8287-DBE0F4AA004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A815585-7427-4A0E-8FED-E7351AA663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B5B9F-15A1-4CA8-9E33-505C7E740C61}" type="datetimeFigureOut">
              <a:rPr lang="ko-KR" altLang="en-US" smtClean="0"/>
              <a:t>2021-10-19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D987791-C77C-4235-B9DF-B3585C7CEB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ADED143-0528-453E-BAFF-3ACDE4B84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BF508-1510-43EA-A7EC-2195A1E6FE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18399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16F936-BCFC-4C5A-A430-42C95C133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F998A3E-CD44-46EC-8FA3-4D4870E49A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B5B9F-15A1-4CA8-9E33-505C7E740C61}" type="datetimeFigureOut">
              <a:rPr lang="ko-KR" altLang="en-US" smtClean="0"/>
              <a:t>2021-10-19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543DFEE-0E01-42D6-89C4-711599AA86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E918315-75B0-414A-B6D5-84A43C63A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BF508-1510-43EA-A7EC-2195A1E6FE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38603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99BCACD-BA8F-4E65-A7C6-22165B51E6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B5B9F-15A1-4CA8-9E33-505C7E740C61}" type="datetimeFigureOut">
              <a:rPr lang="ko-KR" altLang="en-US" smtClean="0"/>
              <a:t>2021-10-19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8BDC239-7ECF-436A-B163-213FFBA02C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8A025E7-0F81-4628-818B-79DA275390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BF508-1510-43EA-A7EC-2195A1E6FE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0655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DB7AFE-A514-44A1-88CD-5D91C65AA0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8E1FD67-8636-4CC7-84BC-4619D4CFB8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26C88B3-E89C-40FE-8EC5-47FDEE7BB7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8ADEFED-DCAD-418F-A666-07C2926452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B5B9F-15A1-4CA8-9E33-505C7E740C61}" type="datetimeFigureOut">
              <a:rPr lang="ko-KR" altLang="en-US" smtClean="0"/>
              <a:t>2021-10-19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5BE1B5C-A32E-429C-95F7-6413D55473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D9F60CC-B5FE-4351-BD28-8E4CAB44CF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BF508-1510-43EA-A7EC-2195A1E6FE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02309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447DA5-E4A6-444A-922B-3FA170F16E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B45302C-D433-499C-BA82-1C8F324AFF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7385931-F442-460F-BDE7-8C63081894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3D79001-7523-40B0-BFBA-AD2D27FAE5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B5B9F-15A1-4CA8-9E33-505C7E740C61}" type="datetimeFigureOut">
              <a:rPr lang="ko-KR" altLang="en-US" smtClean="0"/>
              <a:t>2021-10-19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20452D6-516E-42FD-9EE3-3FD146B6D5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70A8D5F-111A-42BD-9D54-ECEFA7D966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BF508-1510-43EA-A7EC-2195A1E6FE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96465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9C1D8F2-98C0-4AEF-8370-3CB0ED6D2A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76371C5-E7F4-4980-9113-A0AC1AD81A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506ED11-72D6-4F68-8C9F-51C3D5D7072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FB5B9F-15A1-4CA8-9E33-505C7E740C61}" type="datetimeFigureOut">
              <a:rPr lang="ko-KR" altLang="en-US" smtClean="0"/>
              <a:t>2021-10-19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F389D41-0C69-4044-A845-994CE5C5D5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CF4A3FC-F9D9-44E4-A6C8-CA6D5B4EED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8BF508-1510-43EA-A7EC-2195A1E6FE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40221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3" Type="http://schemas.openxmlformats.org/officeDocument/2006/relationships/image" Target="../media/image4.jpg"/><Relationship Id="rId7" Type="http://schemas.openxmlformats.org/officeDocument/2006/relationships/image" Target="../media/image8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10" Type="http://schemas.openxmlformats.org/officeDocument/2006/relationships/image" Target="../media/image11.png"/><Relationship Id="rId4" Type="http://schemas.openxmlformats.org/officeDocument/2006/relationships/image" Target="../media/image5.JPG"/><Relationship Id="rId9" Type="http://schemas.openxmlformats.org/officeDocument/2006/relationships/image" Target="../media/image10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sv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sv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sv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sv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image" Target="../media/image14.png"/><Relationship Id="rId16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3.jpg"/><Relationship Id="rId5" Type="http://schemas.openxmlformats.org/officeDocument/2006/relationships/image" Target="../media/image17.png"/><Relationship Id="rId15" Type="http://schemas.openxmlformats.org/officeDocument/2006/relationships/image" Target="../media/image27.png"/><Relationship Id="rId10" Type="http://schemas.openxmlformats.org/officeDocument/2006/relationships/image" Target="../media/image22.png"/><Relationship Id="rId4" Type="http://schemas.openxmlformats.org/officeDocument/2006/relationships/image" Target="../media/image16.jpg"/><Relationship Id="rId9" Type="http://schemas.openxmlformats.org/officeDocument/2006/relationships/image" Target="../media/image21.png"/><Relationship Id="rId14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93B669-4C72-4E8A-A27C-C38E35B75E8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/>
              <a:t>4</a:t>
            </a:r>
            <a:r>
              <a:rPr lang="ko-KR" altLang="en-US" sz="4000" dirty="0"/>
              <a:t>조 새벽코딩</a:t>
            </a:r>
            <a:br>
              <a:rPr lang="en-US" altLang="ko-KR" sz="4000" dirty="0"/>
            </a:br>
            <a:br>
              <a:rPr lang="en-US" altLang="ko-KR" sz="4000" dirty="0"/>
            </a:br>
            <a:r>
              <a:rPr lang="ko-KR" altLang="en-US" sz="4000" dirty="0"/>
              <a:t> 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7F79AA9-F166-45FF-8892-F7031CB5B81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전자 제품 재고관리 </a:t>
            </a:r>
            <a:r>
              <a:rPr lang="en-US" altLang="ko-KR" dirty="0"/>
              <a:t>ERP </a:t>
            </a:r>
            <a:r>
              <a:rPr lang="ko-KR" altLang="en-US" dirty="0"/>
              <a:t>시스템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A366805-6648-4C3B-B73E-2379D4E7C6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4906" y="1030288"/>
            <a:ext cx="9525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2990CBAF-6B35-4E7F-84D8-FA57E0BB0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8312" y="545738"/>
            <a:ext cx="9525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F7DDFFBB-910F-4254-ADE9-470899C64E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1188" y="545738"/>
            <a:ext cx="9525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7FC0DE2A-D938-48B2-A8A1-870F8C30E1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4594" y="1021988"/>
            <a:ext cx="9525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F3123293-9F10-4B06-A79D-A5A21FDCC2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4906" y="4305300"/>
            <a:ext cx="9525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32E89131-AC30-4A8B-8757-7106FD26CD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2127" y="4783137"/>
            <a:ext cx="9525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0901EA5C-89CA-4B03-A974-5C9194B284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4594" y="4305300"/>
            <a:ext cx="9525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CC565866-92C2-4F64-8966-1F298F1F4E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1188" y="4781550"/>
            <a:ext cx="9525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43400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0D0C4CB-C449-469E-AB46-A6A305822E91}"/>
              </a:ext>
            </a:extLst>
          </p:cNvPr>
          <p:cNvSpPr/>
          <p:nvPr/>
        </p:nvSpPr>
        <p:spPr>
          <a:xfrm>
            <a:off x="0" y="0"/>
            <a:ext cx="12192000" cy="74893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C9FFFAC-1336-46E9-9A1B-43686BAFE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1285"/>
            <a:ext cx="10515600" cy="627652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5. </a:t>
            </a:r>
            <a:r>
              <a:rPr lang="ko-KR" altLang="en-US" dirty="0"/>
              <a:t>테이블 설계서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97E54DF-0A8B-4ED2-B5C6-21C6EE4562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599" y="1252644"/>
            <a:ext cx="3353268" cy="181000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DB1BC52-E0C1-49B4-99C2-261B07599E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599" y="3838645"/>
            <a:ext cx="3515216" cy="1810003"/>
          </a:xfrm>
          <a:prstGeom prst="rect">
            <a:avLst/>
          </a:prstGeom>
        </p:spPr>
      </p:pic>
      <p:graphicFrame>
        <p:nvGraphicFramePr>
          <p:cNvPr id="10" name="표 33">
            <a:extLst>
              <a:ext uri="{FF2B5EF4-FFF2-40B4-BE49-F238E27FC236}">
                <a16:creationId xmlns:a16="http://schemas.microsoft.com/office/drawing/2014/main" id="{2BE7DA33-7B72-4373-B1B0-E1F731F202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8201292"/>
              </p:ext>
            </p:extLst>
          </p:nvPr>
        </p:nvGraphicFramePr>
        <p:xfrm>
          <a:off x="6095999" y="1252644"/>
          <a:ext cx="5267401" cy="51078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2611">
                  <a:extLst>
                    <a:ext uri="{9D8B030D-6E8A-4147-A177-3AD203B41FA5}">
                      <a16:colId xmlns:a16="http://schemas.microsoft.com/office/drawing/2014/main" val="948341183"/>
                    </a:ext>
                  </a:extLst>
                </a:gridCol>
                <a:gridCol w="3414790">
                  <a:extLst>
                    <a:ext uri="{9D8B030D-6E8A-4147-A177-3AD203B41FA5}">
                      <a16:colId xmlns:a16="http://schemas.microsoft.com/office/drawing/2014/main" val="3202512531"/>
                    </a:ext>
                  </a:extLst>
                </a:gridCol>
              </a:tblGrid>
              <a:tr h="41963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테이블 명칭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solidFill>
                            <a:sysClr val="windowText" lastClr="000000"/>
                          </a:solidFill>
                        </a:rPr>
                        <a:t>테이블 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48572219"/>
                  </a:ext>
                </a:extLst>
              </a:tr>
              <a:tr h="234412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①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. </a:t>
                      </a:r>
                    </a:p>
                    <a:p>
                      <a:pPr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ID_G_INPUT_</a:t>
                      </a:r>
                    </a:p>
                    <a:p>
                      <a:pPr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DATE_</a:t>
                      </a:r>
                    </a:p>
                    <a:p>
                      <a:pPr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CATEGORY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가전제품 입고일 날짜 및 수량 저장 테이블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G_INPUT_DATE_NO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가전 제품 입고일 순서 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번호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.(PK)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G_ITEM_CODE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가전 제품 코드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.(FK)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G_INPUT_DATE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가전 제품 입고일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G_STOCK_IN_CNT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가전 제품 입고 개수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7815777"/>
                  </a:ext>
                </a:extLst>
              </a:tr>
              <a:tr h="234412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②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. </a:t>
                      </a:r>
                    </a:p>
                    <a:p>
                      <a:pPr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ID_G_OUTPUT_DATE_</a:t>
                      </a:r>
                    </a:p>
                    <a:p>
                      <a:pPr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CATEGORY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가전제품 출고일 날짜 및 수량 저장 테이블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G_OUTPUT_DATE_NO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가전 제품 출고일 순서 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번호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.(PK)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G_ITEM_CODE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가전 제품 코드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.(FK)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G_OUTPUT_DATE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가전 제품 출고일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G_STOCK_OUT_CNT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가전 제품 출고 개수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5193786"/>
                  </a:ext>
                </a:extLst>
              </a:tr>
            </a:tbl>
          </a:graphicData>
        </a:graphic>
      </p:graphicFrame>
      <p:sp>
        <p:nvSpPr>
          <p:cNvPr id="11" name="타원 10">
            <a:extLst>
              <a:ext uri="{FF2B5EF4-FFF2-40B4-BE49-F238E27FC236}">
                <a16:creationId xmlns:a16="http://schemas.microsoft.com/office/drawing/2014/main" id="{00484F0E-01E1-4400-A946-2824E0B4C964}"/>
              </a:ext>
            </a:extLst>
          </p:cNvPr>
          <p:cNvSpPr/>
          <p:nvPr/>
        </p:nvSpPr>
        <p:spPr>
          <a:xfrm>
            <a:off x="2383393" y="1338993"/>
            <a:ext cx="308298" cy="30829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DA68A5EC-4EEB-4759-8DE5-83FCC816D785}"/>
              </a:ext>
            </a:extLst>
          </p:cNvPr>
          <p:cNvSpPr/>
          <p:nvPr/>
        </p:nvSpPr>
        <p:spPr>
          <a:xfrm>
            <a:off x="2567718" y="3920460"/>
            <a:ext cx="308298" cy="30829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C86CCAA5-74C9-43A2-8A60-2ACD5BEC79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8115" y="121285"/>
            <a:ext cx="574805" cy="574805"/>
          </a:xfrm>
          <a:prstGeom prst="rect">
            <a:avLst/>
          </a:prstGeom>
        </p:spPr>
      </p:pic>
      <p:sp>
        <p:nvSpPr>
          <p:cNvPr id="14" name="타원 13">
            <a:extLst>
              <a:ext uri="{FF2B5EF4-FFF2-40B4-BE49-F238E27FC236}">
                <a16:creationId xmlns:a16="http://schemas.microsoft.com/office/drawing/2014/main" id="{D80032D6-89B6-4BDF-8623-C374D9496C36}"/>
              </a:ext>
            </a:extLst>
          </p:cNvPr>
          <p:cNvSpPr/>
          <p:nvPr/>
        </p:nvSpPr>
        <p:spPr>
          <a:xfrm>
            <a:off x="6193395" y="1777716"/>
            <a:ext cx="207408" cy="18962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1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0B46F4C2-EBA5-4D2F-B456-5DC008C502A0}"/>
              </a:ext>
            </a:extLst>
          </p:cNvPr>
          <p:cNvSpPr/>
          <p:nvPr/>
        </p:nvSpPr>
        <p:spPr>
          <a:xfrm>
            <a:off x="6193395" y="4115470"/>
            <a:ext cx="207408" cy="18962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2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79543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0D0C4CB-C449-469E-AB46-A6A305822E91}"/>
              </a:ext>
            </a:extLst>
          </p:cNvPr>
          <p:cNvSpPr/>
          <p:nvPr/>
        </p:nvSpPr>
        <p:spPr>
          <a:xfrm>
            <a:off x="0" y="0"/>
            <a:ext cx="12192000" cy="74893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C9FFFAC-1336-46E9-9A1B-43686BAFE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1285"/>
            <a:ext cx="10515600" cy="627652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5. </a:t>
            </a:r>
            <a:r>
              <a:rPr lang="ko-KR" altLang="en-US" dirty="0"/>
              <a:t>테이블 설계서</a:t>
            </a:r>
          </a:p>
        </p:txBody>
      </p:sp>
      <p:graphicFrame>
        <p:nvGraphicFramePr>
          <p:cNvPr id="12" name="표 33">
            <a:extLst>
              <a:ext uri="{FF2B5EF4-FFF2-40B4-BE49-F238E27FC236}">
                <a16:creationId xmlns:a16="http://schemas.microsoft.com/office/drawing/2014/main" id="{136183DD-E05D-4ED8-9609-D5FAC3C2D0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3232732"/>
              </p:ext>
            </p:extLst>
          </p:nvPr>
        </p:nvGraphicFramePr>
        <p:xfrm>
          <a:off x="6095999" y="1252644"/>
          <a:ext cx="5267401" cy="51078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2611">
                  <a:extLst>
                    <a:ext uri="{9D8B030D-6E8A-4147-A177-3AD203B41FA5}">
                      <a16:colId xmlns:a16="http://schemas.microsoft.com/office/drawing/2014/main" val="948341183"/>
                    </a:ext>
                  </a:extLst>
                </a:gridCol>
                <a:gridCol w="3414790">
                  <a:extLst>
                    <a:ext uri="{9D8B030D-6E8A-4147-A177-3AD203B41FA5}">
                      <a16:colId xmlns:a16="http://schemas.microsoft.com/office/drawing/2014/main" val="3202512531"/>
                    </a:ext>
                  </a:extLst>
                </a:gridCol>
              </a:tblGrid>
              <a:tr h="41963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테이블 명칭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solidFill>
                            <a:sysClr val="windowText" lastClr="000000"/>
                          </a:solidFill>
                        </a:rPr>
                        <a:t>테이블 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48572219"/>
                  </a:ext>
                </a:extLst>
              </a:tr>
              <a:tr h="234412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①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. </a:t>
                      </a:r>
                    </a:p>
                    <a:p>
                      <a:pPr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ID_T_SUB_</a:t>
                      </a:r>
                    </a:p>
                    <a:p>
                      <a:pPr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CATEGORY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  <a:spcBef>
                          <a:spcPts val="110"/>
                        </a:spcBef>
                        <a:spcAft>
                          <a:spcPts val="110"/>
                        </a:spcAft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 TV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중분류 테이블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  <a:spcBef>
                          <a:spcPts val="110"/>
                        </a:spcBef>
                        <a:spcAft>
                          <a:spcPts val="110"/>
                        </a:spcAft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TV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중 중분류 카테고리의 정보를 관리하는 테이블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  <a:spcBef>
                          <a:spcPts val="110"/>
                        </a:spcBef>
                        <a:spcAft>
                          <a:spcPts val="110"/>
                        </a:spcAft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CATEGORY_CODE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대분류 카테고리 코드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(FK)</a:t>
                      </a:r>
                    </a:p>
                    <a:p>
                      <a:pPr latinLnBrk="1">
                        <a:lnSpc>
                          <a:spcPct val="150000"/>
                        </a:lnSpc>
                        <a:spcBef>
                          <a:spcPts val="110"/>
                        </a:spcBef>
                        <a:spcAft>
                          <a:spcPts val="110"/>
                        </a:spcAft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T_SUB_CATEGORY_CODE : TV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의 중분류 카테고리를 코드별로 지정하여 저장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.(PK)</a:t>
                      </a:r>
                    </a:p>
                    <a:p>
                      <a:pPr latinLnBrk="1">
                        <a:lnSpc>
                          <a:spcPct val="150000"/>
                        </a:lnSpc>
                        <a:spcBef>
                          <a:spcPts val="110"/>
                        </a:spcBef>
                        <a:spcAft>
                          <a:spcPts val="110"/>
                        </a:spcAft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T_SUB_CATEGORY_NAME : TV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의 중분류 카테고리를 이름으로 저장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 NOT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NULL,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UNIQUE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7815777"/>
                  </a:ext>
                </a:extLst>
              </a:tr>
              <a:tr h="234412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②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. </a:t>
                      </a:r>
                    </a:p>
                    <a:p>
                      <a:pPr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ID_T_SUB_SUB_</a:t>
                      </a:r>
                    </a:p>
                    <a:p>
                      <a:pPr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CATEGORY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  <a:spcBef>
                          <a:spcPts val="110"/>
                        </a:spcBef>
                        <a:spcAft>
                          <a:spcPts val="110"/>
                        </a:spcAft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 TV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소분류 테이블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  <a:spcBef>
                          <a:spcPts val="110"/>
                        </a:spcBef>
                        <a:spcAft>
                          <a:spcPts val="110"/>
                        </a:spcAft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TV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중분류 중 소분류 정보를 관리하는 테이블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  <a:spcBef>
                          <a:spcPts val="110"/>
                        </a:spcBef>
                        <a:spcAft>
                          <a:spcPts val="110"/>
                        </a:spcAft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T_SUB_CATEGORY_CODE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중분류 카테고리 코드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(FK)</a:t>
                      </a:r>
                    </a:p>
                    <a:p>
                      <a:pPr latinLnBrk="1">
                        <a:lnSpc>
                          <a:spcPct val="150000"/>
                        </a:lnSpc>
                        <a:spcBef>
                          <a:spcPts val="110"/>
                        </a:spcBef>
                        <a:spcAft>
                          <a:spcPts val="110"/>
                        </a:spcAft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T_SUB_SUB_CATEGORY_CODE : TV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의 중분류 중 소분류 카테고리를 코드별로 지정하여 저장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.(PK)</a:t>
                      </a:r>
                    </a:p>
                    <a:p>
                      <a:pPr latinLnBrk="1">
                        <a:lnSpc>
                          <a:spcPct val="150000"/>
                        </a:lnSpc>
                        <a:spcBef>
                          <a:spcPts val="110"/>
                        </a:spcBef>
                        <a:spcAft>
                          <a:spcPts val="110"/>
                        </a:spcAft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T_SUB_SUB_CATEGORY_NAME : TV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의 중분류 중 소분류 카테고리를 이름으로 저장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 NOT NULL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5193786"/>
                  </a:ext>
                </a:extLst>
              </a:tr>
            </a:tbl>
          </a:graphicData>
        </a:graphic>
      </p:graphicFrame>
      <p:pic>
        <p:nvPicPr>
          <p:cNvPr id="13" name="그림 12">
            <a:extLst>
              <a:ext uri="{FF2B5EF4-FFF2-40B4-BE49-F238E27FC236}">
                <a16:creationId xmlns:a16="http://schemas.microsoft.com/office/drawing/2014/main" id="{A07109ED-FAAE-4A17-9AE8-6E4078A761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00" y="1252644"/>
            <a:ext cx="3877216" cy="1505160"/>
          </a:xfrm>
          <a:prstGeom prst="rect">
            <a:avLst/>
          </a:prstGeom>
        </p:spPr>
      </p:pic>
      <p:sp>
        <p:nvSpPr>
          <p:cNvPr id="10" name="타원 9">
            <a:extLst>
              <a:ext uri="{FF2B5EF4-FFF2-40B4-BE49-F238E27FC236}">
                <a16:creationId xmlns:a16="http://schemas.microsoft.com/office/drawing/2014/main" id="{D15FC951-0B38-4E86-82AA-9E4F7E193E60}"/>
              </a:ext>
            </a:extLst>
          </p:cNvPr>
          <p:cNvSpPr/>
          <p:nvPr/>
        </p:nvSpPr>
        <p:spPr>
          <a:xfrm>
            <a:off x="2595825" y="1338993"/>
            <a:ext cx="308298" cy="30829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5CC407F-412C-4233-9C0B-E8DD2F3949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856" y="3838645"/>
            <a:ext cx="4163006" cy="150516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23D78A1-54AB-4C64-9231-E1A1519764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8115" y="121285"/>
            <a:ext cx="574805" cy="574805"/>
          </a:xfrm>
          <a:prstGeom prst="rect">
            <a:avLst/>
          </a:prstGeom>
        </p:spPr>
      </p:pic>
      <p:sp>
        <p:nvSpPr>
          <p:cNvPr id="16" name="타원 15">
            <a:extLst>
              <a:ext uri="{FF2B5EF4-FFF2-40B4-BE49-F238E27FC236}">
                <a16:creationId xmlns:a16="http://schemas.microsoft.com/office/drawing/2014/main" id="{E0527963-A566-4588-900A-B3C0667D02F0}"/>
              </a:ext>
            </a:extLst>
          </p:cNvPr>
          <p:cNvSpPr/>
          <p:nvPr/>
        </p:nvSpPr>
        <p:spPr>
          <a:xfrm>
            <a:off x="2595825" y="1338993"/>
            <a:ext cx="308298" cy="30829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39170E30-DC9E-423F-8800-1A7F54779D3C}"/>
              </a:ext>
            </a:extLst>
          </p:cNvPr>
          <p:cNvSpPr/>
          <p:nvPr/>
        </p:nvSpPr>
        <p:spPr>
          <a:xfrm>
            <a:off x="2946407" y="3920460"/>
            <a:ext cx="308298" cy="30829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4BD3E7A2-641B-46FB-B449-5A212E01FCED}"/>
              </a:ext>
            </a:extLst>
          </p:cNvPr>
          <p:cNvSpPr/>
          <p:nvPr/>
        </p:nvSpPr>
        <p:spPr>
          <a:xfrm>
            <a:off x="6193395" y="1777716"/>
            <a:ext cx="207408" cy="18962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1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C353922D-91EA-4638-97CE-F1182C91D1F8}"/>
              </a:ext>
            </a:extLst>
          </p:cNvPr>
          <p:cNvSpPr/>
          <p:nvPr/>
        </p:nvSpPr>
        <p:spPr>
          <a:xfrm>
            <a:off x="6198427" y="4122544"/>
            <a:ext cx="207408" cy="18962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2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33079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0D0C4CB-C449-469E-AB46-A6A305822E91}"/>
              </a:ext>
            </a:extLst>
          </p:cNvPr>
          <p:cNvSpPr/>
          <p:nvPr/>
        </p:nvSpPr>
        <p:spPr>
          <a:xfrm>
            <a:off x="0" y="0"/>
            <a:ext cx="12192000" cy="74893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C9FFFAC-1336-46E9-9A1B-43686BAFE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1285"/>
            <a:ext cx="10515600" cy="627652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5. </a:t>
            </a:r>
            <a:r>
              <a:rPr lang="ko-KR" altLang="en-US" dirty="0"/>
              <a:t>테이블 설계서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E6E7A03-26E8-4415-B274-3A90EC1227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8115" y="121285"/>
            <a:ext cx="574805" cy="57480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C3D00FA-0918-4F54-A369-4C3538FC0D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599" y="1252644"/>
            <a:ext cx="4048058" cy="5256434"/>
          </a:xfrm>
          <a:prstGeom prst="rect">
            <a:avLst/>
          </a:prstGeom>
        </p:spPr>
      </p:pic>
      <p:graphicFrame>
        <p:nvGraphicFramePr>
          <p:cNvPr id="12" name="표 33">
            <a:extLst>
              <a:ext uri="{FF2B5EF4-FFF2-40B4-BE49-F238E27FC236}">
                <a16:creationId xmlns:a16="http://schemas.microsoft.com/office/drawing/2014/main" id="{9C858D72-871A-4097-9939-D38D662BF8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8716221"/>
              </p:ext>
            </p:extLst>
          </p:nvPr>
        </p:nvGraphicFramePr>
        <p:xfrm>
          <a:off x="5366327" y="1252644"/>
          <a:ext cx="5997074" cy="52564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3568">
                  <a:extLst>
                    <a:ext uri="{9D8B030D-6E8A-4147-A177-3AD203B41FA5}">
                      <a16:colId xmlns:a16="http://schemas.microsoft.com/office/drawing/2014/main" val="948341183"/>
                    </a:ext>
                  </a:extLst>
                </a:gridCol>
                <a:gridCol w="4293506">
                  <a:extLst>
                    <a:ext uri="{9D8B030D-6E8A-4147-A177-3AD203B41FA5}">
                      <a16:colId xmlns:a16="http://schemas.microsoft.com/office/drawing/2014/main" val="3202512531"/>
                    </a:ext>
                  </a:extLst>
                </a:gridCol>
              </a:tblGrid>
              <a:tr h="43184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테이블 명칭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solidFill>
                            <a:sysClr val="windowText" lastClr="000000"/>
                          </a:solidFill>
                        </a:rPr>
                        <a:t>테이블 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48572219"/>
                  </a:ext>
                </a:extLst>
              </a:tr>
              <a:tr h="482459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①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. </a:t>
                      </a:r>
                    </a:p>
                    <a:p>
                      <a:pPr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ID_T_ITEMS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데이터베이스 안에 저장된 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TV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제품에 대한 통합 자료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T_ITEM_NO : TV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순서 번호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T_ITEM_REG_DATE : TV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제품 등록 날짜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CATEGORY_CODE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대분류 카테고리 코드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(FK)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T_SUB_CATEGORY_CODE : TV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중분류 카테고리 코드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(FK)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T_SUB_SUB_CATEGORY_CODE : TV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소분류 카테고리 코드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(FK)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BRAND_CODE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브랜드 코드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(FK)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T_ITEM_CODE : TV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제품 코드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(PK)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T_ITEM_NAME : TV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제품 명칭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 NOT NULL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T_BUILD_DAY : TV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제품 제조 일자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ENERGY_GRADE_CODE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에너지 소비 등급 코드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(FK)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T_POWER_CONSUM : TV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제품 소비 전력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 NOT NULL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COLOR_CODE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제품 색상 코드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(FK)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T_ITEM_SIZE_X : TV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제품 가로 길이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 Default 0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T_ITEM_SIZE_Y : TV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제품 세로 길이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 Default 0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T_ITEM_SIZE_Z : TV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제품 높이 길이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 Default 0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T_DISCONTINUED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단종된 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TV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제품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 Default ‘false’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T_PIC : TV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제품 이미지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7815777"/>
                  </a:ext>
                </a:extLst>
              </a:tr>
            </a:tbl>
          </a:graphicData>
        </a:graphic>
      </p:graphicFrame>
      <p:sp>
        <p:nvSpPr>
          <p:cNvPr id="15" name="타원 14">
            <a:extLst>
              <a:ext uri="{FF2B5EF4-FFF2-40B4-BE49-F238E27FC236}">
                <a16:creationId xmlns:a16="http://schemas.microsoft.com/office/drawing/2014/main" id="{83EF53E3-CA7E-413A-B101-961009CC0BF5}"/>
              </a:ext>
            </a:extLst>
          </p:cNvPr>
          <p:cNvSpPr/>
          <p:nvPr/>
        </p:nvSpPr>
        <p:spPr>
          <a:xfrm>
            <a:off x="1893865" y="1338993"/>
            <a:ext cx="308298" cy="30829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EB062076-B651-441D-B066-7D3A37F7F960}"/>
              </a:ext>
            </a:extLst>
          </p:cNvPr>
          <p:cNvSpPr/>
          <p:nvPr/>
        </p:nvSpPr>
        <p:spPr>
          <a:xfrm>
            <a:off x="5463722" y="1786953"/>
            <a:ext cx="207408" cy="18962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1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26633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0D0C4CB-C449-469E-AB46-A6A305822E91}"/>
              </a:ext>
            </a:extLst>
          </p:cNvPr>
          <p:cNvSpPr/>
          <p:nvPr/>
        </p:nvSpPr>
        <p:spPr>
          <a:xfrm>
            <a:off x="0" y="0"/>
            <a:ext cx="12192000" cy="74893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C9FFFAC-1336-46E9-9A1B-43686BAFE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1285"/>
            <a:ext cx="10515600" cy="627652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5. </a:t>
            </a:r>
            <a:r>
              <a:rPr lang="ko-KR" altLang="en-US" dirty="0"/>
              <a:t>테이블 설계서</a:t>
            </a:r>
          </a:p>
        </p:txBody>
      </p:sp>
      <p:graphicFrame>
        <p:nvGraphicFramePr>
          <p:cNvPr id="10" name="표 33">
            <a:extLst>
              <a:ext uri="{FF2B5EF4-FFF2-40B4-BE49-F238E27FC236}">
                <a16:creationId xmlns:a16="http://schemas.microsoft.com/office/drawing/2014/main" id="{2BE7DA33-7B72-4373-B1B0-E1F731F202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4964189"/>
              </p:ext>
            </p:extLst>
          </p:nvPr>
        </p:nvGraphicFramePr>
        <p:xfrm>
          <a:off x="6095999" y="1252644"/>
          <a:ext cx="5267401" cy="51078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2611">
                  <a:extLst>
                    <a:ext uri="{9D8B030D-6E8A-4147-A177-3AD203B41FA5}">
                      <a16:colId xmlns:a16="http://schemas.microsoft.com/office/drawing/2014/main" val="948341183"/>
                    </a:ext>
                  </a:extLst>
                </a:gridCol>
                <a:gridCol w="3414790">
                  <a:extLst>
                    <a:ext uri="{9D8B030D-6E8A-4147-A177-3AD203B41FA5}">
                      <a16:colId xmlns:a16="http://schemas.microsoft.com/office/drawing/2014/main" val="3202512531"/>
                    </a:ext>
                  </a:extLst>
                </a:gridCol>
              </a:tblGrid>
              <a:tr h="41963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테이블 명칭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solidFill>
                            <a:sysClr val="windowText" lastClr="000000"/>
                          </a:solidFill>
                        </a:rPr>
                        <a:t>테이블 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48572219"/>
                  </a:ext>
                </a:extLst>
              </a:tr>
              <a:tr h="234412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①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. </a:t>
                      </a:r>
                    </a:p>
                    <a:p>
                      <a:pPr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ID_T_INPUT_</a:t>
                      </a:r>
                    </a:p>
                    <a:p>
                      <a:pPr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DATE_</a:t>
                      </a:r>
                    </a:p>
                    <a:p>
                      <a:pPr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CATEGORY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 TV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제품 입고일 날짜 및 수량 저장 테이블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T_INPUT_DATE_NO : TV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제품 입고일 순서 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번호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.(PK)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T_ITEM_CODE : TV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제품 코드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.(FK)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T_INPUT_DATE : TV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제품 입고일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T_STOCK_IN_CNT : TV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제품 입고 개수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7815777"/>
                  </a:ext>
                </a:extLst>
              </a:tr>
              <a:tr h="234412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②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. </a:t>
                      </a:r>
                    </a:p>
                    <a:p>
                      <a:pPr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ID_T_OUTPUT_DATE_</a:t>
                      </a:r>
                    </a:p>
                    <a:p>
                      <a:pPr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CATEGORY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 TV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제품 출고일 날짜 및 수량 저장 테이블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T_OUTPUT_DATE_NO : TV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제품 출고일 순서 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번호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.(PK)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T_ITEM_CODE : TV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제품 코드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.(FK)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T_OUTPUT_DATE : TV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제품 출고일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T_STOCK_OUT_CNT : TV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제품 출고 개수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5193786"/>
                  </a:ext>
                </a:extLst>
              </a:tr>
            </a:tbl>
          </a:graphicData>
        </a:graphic>
      </p:graphicFrame>
      <p:pic>
        <p:nvPicPr>
          <p:cNvPr id="13" name="그림 12">
            <a:extLst>
              <a:ext uri="{FF2B5EF4-FFF2-40B4-BE49-F238E27FC236}">
                <a16:creationId xmlns:a16="http://schemas.microsoft.com/office/drawing/2014/main" id="{2B5C4D8B-9F24-4DA1-99B4-60E4C524CA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599" y="1252644"/>
            <a:ext cx="3353268" cy="179095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A98E24F-A5E1-4399-A3EB-6D4E970D77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599" y="3838645"/>
            <a:ext cx="3505689" cy="179095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06F6B0E-98CD-4EE9-A04C-E6FFFEF8A2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8115" y="121285"/>
            <a:ext cx="574805" cy="574805"/>
          </a:xfrm>
          <a:prstGeom prst="rect">
            <a:avLst/>
          </a:prstGeom>
        </p:spPr>
      </p:pic>
      <p:sp>
        <p:nvSpPr>
          <p:cNvPr id="16" name="타원 15">
            <a:extLst>
              <a:ext uri="{FF2B5EF4-FFF2-40B4-BE49-F238E27FC236}">
                <a16:creationId xmlns:a16="http://schemas.microsoft.com/office/drawing/2014/main" id="{33D2ED02-58DE-43F0-BD32-9EB93A4D6D75}"/>
              </a:ext>
            </a:extLst>
          </p:cNvPr>
          <p:cNvSpPr/>
          <p:nvPr/>
        </p:nvSpPr>
        <p:spPr>
          <a:xfrm>
            <a:off x="2383393" y="1338993"/>
            <a:ext cx="308298" cy="30829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B2893346-10FD-4743-89AC-DB3F0610D590}"/>
              </a:ext>
            </a:extLst>
          </p:cNvPr>
          <p:cNvSpPr/>
          <p:nvPr/>
        </p:nvSpPr>
        <p:spPr>
          <a:xfrm>
            <a:off x="2567718" y="3920460"/>
            <a:ext cx="308298" cy="30829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F7DE00D0-176C-43DD-AA18-74B92C2E1FA0}"/>
              </a:ext>
            </a:extLst>
          </p:cNvPr>
          <p:cNvSpPr/>
          <p:nvPr/>
        </p:nvSpPr>
        <p:spPr>
          <a:xfrm>
            <a:off x="6193395" y="1777716"/>
            <a:ext cx="207408" cy="18962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1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E7C37C67-9C50-46F8-9C4A-F4CC6C5330F0}"/>
              </a:ext>
            </a:extLst>
          </p:cNvPr>
          <p:cNvSpPr/>
          <p:nvPr/>
        </p:nvSpPr>
        <p:spPr>
          <a:xfrm>
            <a:off x="6193395" y="4115470"/>
            <a:ext cx="207408" cy="18962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2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36083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0D0C4CB-C449-469E-AB46-A6A305822E91}"/>
              </a:ext>
            </a:extLst>
          </p:cNvPr>
          <p:cNvSpPr/>
          <p:nvPr/>
        </p:nvSpPr>
        <p:spPr>
          <a:xfrm>
            <a:off x="0" y="0"/>
            <a:ext cx="12192000" cy="74893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C9FFFAC-1336-46E9-9A1B-43686BAFE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1285"/>
            <a:ext cx="10515600" cy="627652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5. </a:t>
            </a:r>
            <a:r>
              <a:rPr lang="ko-KR" altLang="en-US" dirty="0"/>
              <a:t>테이블 설계서</a:t>
            </a:r>
          </a:p>
        </p:txBody>
      </p:sp>
      <p:graphicFrame>
        <p:nvGraphicFramePr>
          <p:cNvPr id="12" name="표 33">
            <a:extLst>
              <a:ext uri="{FF2B5EF4-FFF2-40B4-BE49-F238E27FC236}">
                <a16:creationId xmlns:a16="http://schemas.microsoft.com/office/drawing/2014/main" id="{136183DD-E05D-4ED8-9609-D5FAC3C2D0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3621104"/>
              </p:ext>
            </p:extLst>
          </p:nvPr>
        </p:nvGraphicFramePr>
        <p:xfrm>
          <a:off x="6095999" y="1252644"/>
          <a:ext cx="5267401" cy="51078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2611">
                  <a:extLst>
                    <a:ext uri="{9D8B030D-6E8A-4147-A177-3AD203B41FA5}">
                      <a16:colId xmlns:a16="http://schemas.microsoft.com/office/drawing/2014/main" val="948341183"/>
                    </a:ext>
                  </a:extLst>
                </a:gridCol>
                <a:gridCol w="3414790">
                  <a:extLst>
                    <a:ext uri="{9D8B030D-6E8A-4147-A177-3AD203B41FA5}">
                      <a16:colId xmlns:a16="http://schemas.microsoft.com/office/drawing/2014/main" val="3202512531"/>
                    </a:ext>
                  </a:extLst>
                </a:gridCol>
              </a:tblGrid>
              <a:tr h="41963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테이블 명칭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solidFill>
                            <a:sysClr val="windowText" lastClr="000000"/>
                          </a:solidFill>
                        </a:rPr>
                        <a:t>테이블 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48572219"/>
                  </a:ext>
                </a:extLst>
              </a:tr>
              <a:tr h="234412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①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. </a:t>
                      </a:r>
                    </a:p>
                    <a:p>
                      <a:pPr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ID_P_SUB_</a:t>
                      </a:r>
                    </a:p>
                    <a:p>
                      <a:pPr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CATEGORY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  <a:spcBef>
                          <a:spcPts val="110"/>
                        </a:spcBef>
                        <a:spcAft>
                          <a:spcPts val="110"/>
                        </a:spcAft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 PC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중분류 테이블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  <a:spcBef>
                          <a:spcPts val="110"/>
                        </a:spcBef>
                        <a:spcAft>
                          <a:spcPts val="110"/>
                        </a:spcAft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PC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중 중분류 카테고리의 정보를 관리하는 테이블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  <a:spcBef>
                          <a:spcPts val="110"/>
                        </a:spcBef>
                        <a:spcAft>
                          <a:spcPts val="110"/>
                        </a:spcAft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CATEGORY_CODE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대분류 카테고리 코드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(FK)</a:t>
                      </a:r>
                    </a:p>
                    <a:p>
                      <a:pPr latinLnBrk="1">
                        <a:lnSpc>
                          <a:spcPct val="150000"/>
                        </a:lnSpc>
                        <a:spcBef>
                          <a:spcPts val="110"/>
                        </a:spcBef>
                        <a:spcAft>
                          <a:spcPts val="110"/>
                        </a:spcAft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P_SUB_CATEGORY_CODE : PC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의 중분류 카테고리를 코드별로 지정하여 저장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.(PK)</a:t>
                      </a:r>
                    </a:p>
                    <a:p>
                      <a:pPr latinLnBrk="1">
                        <a:lnSpc>
                          <a:spcPct val="150000"/>
                        </a:lnSpc>
                        <a:spcBef>
                          <a:spcPts val="110"/>
                        </a:spcBef>
                        <a:spcAft>
                          <a:spcPts val="110"/>
                        </a:spcAft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P_SUB_CATEGORY_NAME : PC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의 중분류 카테고리를 이름으로 저장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 NOT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NULL,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UNIQUE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7815777"/>
                  </a:ext>
                </a:extLst>
              </a:tr>
              <a:tr h="234412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②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. </a:t>
                      </a:r>
                    </a:p>
                    <a:p>
                      <a:pPr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ID_P_SUB_SUB_</a:t>
                      </a:r>
                    </a:p>
                    <a:p>
                      <a:pPr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CATEGORY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  <a:spcBef>
                          <a:spcPts val="110"/>
                        </a:spcBef>
                        <a:spcAft>
                          <a:spcPts val="110"/>
                        </a:spcAft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 PC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소분류 테이블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  <a:spcBef>
                          <a:spcPts val="110"/>
                        </a:spcBef>
                        <a:spcAft>
                          <a:spcPts val="110"/>
                        </a:spcAft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PC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중분류 중 소분류 정보를 관리하는 테이블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  <a:spcBef>
                          <a:spcPts val="110"/>
                        </a:spcBef>
                        <a:spcAft>
                          <a:spcPts val="110"/>
                        </a:spcAft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P_SUB_CATEGORY_CODE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중분류 카테고리 코드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(FK)</a:t>
                      </a:r>
                    </a:p>
                    <a:p>
                      <a:pPr latinLnBrk="1">
                        <a:lnSpc>
                          <a:spcPct val="150000"/>
                        </a:lnSpc>
                        <a:spcBef>
                          <a:spcPts val="110"/>
                        </a:spcBef>
                        <a:spcAft>
                          <a:spcPts val="110"/>
                        </a:spcAft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P_SUB_SUB_CATEGORY_CODE : PC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의 중분류 중 소분류 카테고리를 코드별로 지정하여 저장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.(PK)</a:t>
                      </a:r>
                    </a:p>
                    <a:p>
                      <a:pPr latinLnBrk="1">
                        <a:lnSpc>
                          <a:spcPct val="150000"/>
                        </a:lnSpc>
                        <a:spcBef>
                          <a:spcPts val="110"/>
                        </a:spcBef>
                        <a:spcAft>
                          <a:spcPts val="110"/>
                        </a:spcAft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P_SUB_SUB_CATEGORY_NAME : PC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의 중분류 중 소분류 카테고리를 이름으로 저장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 NOT NULL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5193786"/>
                  </a:ext>
                </a:extLst>
              </a:tr>
            </a:tbl>
          </a:graphicData>
        </a:graphic>
      </p:graphicFrame>
      <p:pic>
        <p:nvPicPr>
          <p:cNvPr id="9" name="그림 8">
            <a:extLst>
              <a:ext uri="{FF2B5EF4-FFF2-40B4-BE49-F238E27FC236}">
                <a16:creationId xmlns:a16="http://schemas.microsoft.com/office/drawing/2014/main" id="{DA029D37-74E1-47B7-AD45-075AEBA96F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00" y="1252644"/>
            <a:ext cx="3886742" cy="1514686"/>
          </a:xfrm>
          <a:prstGeom prst="rect">
            <a:avLst/>
          </a:prstGeom>
        </p:spPr>
      </p:pic>
      <p:sp>
        <p:nvSpPr>
          <p:cNvPr id="10" name="타원 9">
            <a:extLst>
              <a:ext uri="{FF2B5EF4-FFF2-40B4-BE49-F238E27FC236}">
                <a16:creationId xmlns:a16="http://schemas.microsoft.com/office/drawing/2014/main" id="{D15FC951-0B38-4E86-82AA-9E4F7E193E60}"/>
              </a:ext>
            </a:extLst>
          </p:cNvPr>
          <p:cNvSpPr/>
          <p:nvPr/>
        </p:nvSpPr>
        <p:spPr>
          <a:xfrm>
            <a:off x="2595825" y="1338993"/>
            <a:ext cx="308298" cy="30829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304799F4-B996-4B3D-B2FA-8D68FE6B4B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856" y="3838645"/>
            <a:ext cx="4163006" cy="1514686"/>
          </a:xfrm>
          <a:prstGeom prst="rect">
            <a:avLst/>
          </a:prstGeom>
        </p:spPr>
      </p:pic>
      <p:sp>
        <p:nvSpPr>
          <p:cNvPr id="11" name="타원 10">
            <a:extLst>
              <a:ext uri="{FF2B5EF4-FFF2-40B4-BE49-F238E27FC236}">
                <a16:creationId xmlns:a16="http://schemas.microsoft.com/office/drawing/2014/main" id="{1FFE5CDA-B9ED-4771-81F2-E157AF827B96}"/>
              </a:ext>
            </a:extLst>
          </p:cNvPr>
          <p:cNvSpPr/>
          <p:nvPr/>
        </p:nvSpPr>
        <p:spPr>
          <a:xfrm>
            <a:off x="2946407" y="3920460"/>
            <a:ext cx="308298" cy="30829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4061F52F-A999-4768-A895-600E6EA6C2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8115" y="121285"/>
            <a:ext cx="574805" cy="574805"/>
          </a:xfrm>
          <a:prstGeom prst="rect">
            <a:avLst/>
          </a:prstGeom>
        </p:spPr>
      </p:pic>
      <p:sp>
        <p:nvSpPr>
          <p:cNvPr id="13" name="타원 12">
            <a:extLst>
              <a:ext uri="{FF2B5EF4-FFF2-40B4-BE49-F238E27FC236}">
                <a16:creationId xmlns:a16="http://schemas.microsoft.com/office/drawing/2014/main" id="{C641015A-B799-4430-B581-D293BF76A43B}"/>
              </a:ext>
            </a:extLst>
          </p:cNvPr>
          <p:cNvSpPr/>
          <p:nvPr/>
        </p:nvSpPr>
        <p:spPr>
          <a:xfrm>
            <a:off x="6198427" y="4122544"/>
            <a:ext cx="207408" cy="18962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2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F35AEB92-A3CB-452D-8C89-D86CEA42E1FA}"/>
              </a:ext>
            </a:extLst>
          </p:cNvPr>
          <p:cNvSpPr/>
          <p:nvPr/>
        </p:nvSpPr>
        <p:spPr>
          <a:xfrm>
            <a:off x="6193395" y="1777716"/>
            <a:ext cx="207408" cy="18962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1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25827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0D0C4CB-C449-469E-AB46-A6A305822E91}"/>
              </a:ext>
            </a:extLst>
          </p:cNvPr>
          <p:cNvSpPr/>
          <p:nvPr/>
        </p:nvSpPr>
        <p:spPr>
          <a:xfrm>
            <a:off x="0" y="0"/>
            <a:ext cx="12192000" cy="74893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C9FFFAC-1336-46E9-9A1B-43686BAFE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1285"/>
            <a:ext cx="10515600" cy="627652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5. </a:t>
            </a:r>
            <a:r>
              <a:rPr lang="ko-KR" altLang="en-US" dirty="0"/>
              <a:t>테이블 설계서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78E2EA9-67B5-479C-BD5B-7AE36759CE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8115" y="121285"/>
            <a:ext cx="574805" cy="57480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C8D6000-421B-48A9-AF5B-5C8E1DC8BB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599" y="1252644"/>
            <a:ext cx="4048058" cy="5256434"/>
          </a:xfrm>
          <a:prstGeom prst="rect">
            <a:avLst/>
          </a:prstGeom>
        </p:spPr>
      </p:pic>
      <p:graphicFrame>
        <p:nvGraphicFramePr>
          <p:cNvPr id="13" name="표 33">
            <a:extLst>
              <a:ext uri="{FF2B5EF4-FFF2-40B4-BE49-F238E27FC236}">
                <a16:creationId xmlns:a16="http://schemas.microsoft.com/office/drawing/2014/main" id="{1F97812D-B02F-467F-9637-03ACBCE1B8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4035405"/>
              </p:ext>
            </p:extLst>
          </p:nvPr>
        </p:nvGraphicFramePr>
        <p:xfrm>
          <a:off x="5366327" y="1252644"/>
          <a:ext cx="5997073" cy="52564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3568">
                  <a:extLst>
                    <a:ext uri="{9D8B030D-6E8A-4147-A177-3AD203B41FA5}">
                      <a16:colId xmlns:a16="http://schemas.microsoft.com/office/drawing/2014/main" val="948341183"/>
                    </a:ext>
                  </a:extLst>
                </a:gridCol>
                <a:gridCol w="4293505">
                  <a:extLst>
                    <a:ext uri="{9D8B030D-6E8A-4147-A177-3AD203B41FA5}">
                      <a16:colId xmlns:a16="http://schemas.microsoft.com/office/drawing/2014/main" val="3202512531"/>
                    </a:ext>
                  </a:extLst>
                </a:gridCol>
              </a:tblGrid>
              <a:tr h="43184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테이블 명칭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solidFill>
                            <a:sysClr val="windowText" lastClr="000000"/>
                          </a:solidFill>
                        </a:rPr>
                        <a:t>테이블 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48572219"/>
                  </a:ext>
                </a:extLst>
              </a:tr>
              <a:tr h="482459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①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. </a:t>
                      </a:r>
                    </a:p>
                    <a:p>
                      <a:pPr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ID_P_ITEMS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데이터베이스 안에 저장된 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PC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제품에 대한 통합 자료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P_ITEM_NO : PC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순서 번호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P_ITEM_REG_DATE : PC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제품 등록 날짜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CATEGORY_CODE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대분류 카테고리 코드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(FK)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P_SUB_CATEGORY_CODE : PC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중분류 카테고리 코드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(FK)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P_SUB_SUB_CATEGORY_CODE : PC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소분류 카테고리 코드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(FK)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BRAND_CODE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브랜드 코드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(FK)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P_ITEM_CODE : PC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제품 코드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(PK)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P_ITEM_NAME : PC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제품 명칭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 NOT NULL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P_BUILD_DAY : PC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제품 제조 일자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ENERGY_GRADE_CODE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에너지 소비 등급 코드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(FK)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P_POWER_CONSUM : PC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제품 소비 전력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 NOT NULL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COLOR_CODE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제품 색상 코드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(FK)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P_ITEM_SIZE_X : PC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제품 가로 길이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 Default 0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P_ITEM_SIZE_Y : PC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제품 세로 길이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 Default 0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P_ITEM_SIZE_Z : PC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제품 높이 길이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 Default 0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P_DISCONTINUED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단종된 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PC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제품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 Default ‘false’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P_PIC : PC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제품 이미지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7815777"/>
                  </a:ext>
                </a:extLst>
              </a:tr>
            </a:tbl>
          </a:graphicData>
        </a:graphic>
      </p:graphicFrame>
      <p:sp>
        <p:nvSpPr>
          <p:cNvPr id="17" name="타원 16">
            <a:extLst>
              <a:ext uri="{FF2B5EF4-FFF2-40B4-BE49-F238E27FC236}">
                <a16:creationId xmlns:a16="http://schemas.microsoft.com/office/drawing/2014/main" id="{2CF239E6-2140-40B2-84BF-19F9DE23638F}"/>
              </a:ext>
            </a:extLst>
          </p:cNvPr>
          <p:cNvSpPr/>
          <p:nvPr/>
        </p:nvSpPr>
        <p:spPr>
          <a:xfrm>
            <a:off x="1893865" y="1338993"/>
            <a:ext cx="308298" cy="30829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CAB01F55-3C12-4282-A155-9FE3478336DA}"/>
              </a:ext>
            </a:extLst>
          </p:cNvPr>
          <p:cNvSpPr/>
          <p:nvPr/>
        </p:nvSpPr>
        <p:spPr>
          <a:xfrm>
            <a:off x="5454485" y="1786952"/>
            <a:ext cx="207408" cy="18962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1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01972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0D0C4CB-C449-469E-AB46-A6A305822E91}"/>
              </a:ext>
            </a:extLst>
          </p:cNvPr>
          <p:cNvSpPr/>
          <p:nvPr/>
        </p:nvSpPr>
        <p:spPr>
          <a:xfrm>
            <a:off x="0" y="0"/>
            <a:ext cx="12192000" cy="74893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C9FFFAC-1336-46E9-9A1B-43686BAFE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1285"/>
            <a:ext cx="10515600" cy="627652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5. </a:t>
            </a:r>
            <a:r>
              <a:rPr lang="ko-KR" altLang="en-US" dirty="0"/>
              <a:t>테이블 설계서</a:t>
            </a:r>
          </a:p>
        </p:txBody>
      </p:sp>
      <p:graphicFrame>
        <p:nvGraphicFramePr>
          <p:cNvPr id="10" name="표 33">
            <a:extLst>
              <a:ext uri="{FF2B5EF4-FFF2-40B4-BE49-F238E27FC236}">
                <a16:creationId xmlns:a16="http://schemas.microsoft.com/office/drawing/2014/main" id="{2BE7DA33-7B72-4373-B1B0-E1F731F202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7544277"/>
              </p:ext>
            </p:extLst>
          </p:nvPr>
        </p:nvGraphicFramePr>
        <p:xfrm>
          <a:off x="6095999" y="1252644"/>
          <a:ext cx="5267401" cy="51078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2611">
                  <a:extLst>
                    <a:ext uri="{9D8B030D-6E8A-4147-A177-3AD203B41FA5}">
                      <a16:colId xmlns:a16="http://schemas.microsoft.com/office/drawing/2014/main" val="948341183"/>
                    </a:ext>
                  </a:extLst>
                </a:gridCol>
                <a:gridCol w="3414790">
                  <a:extLst>
                    <a:ext uri="{9D8B030D-6E8A-4147-A177-3AD203B41FA5}">
                      <a16:colId xmlns:a16="http://schemas.microsoft.com/office/drawing/2014/main" val="3202512531"/>
                    </a:ext>
                  </a:extLst>
                </a:gridCol>
              </a:tblGrid>
              <a:tr h="41963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테이블 명칭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solidFill>
                            <a:sysClr val="windowText" lastClr="000000"/>
                          </a:solidFill>
                        </a:rPr>
                        <a:t>테이블 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48572219"/>
                  </a:ext>
                </a:extLst>
              </a:tr>
              <a:tr h="234412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①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. </a:t>
                      </a:r>
                    </a:p>
                    <a:p>
                      <a:pPr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ID_P_INPUT_</a:t>
                      </a:r>
                    </a:p>
                    <a:p>
                      <a:pPr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DATE_</a:t>
                      </a:r>
                    </a:p>
                    <a:p>
                      <a:pPr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CATEGORY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 PC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제품 입고일 날짜 및 수량 저장 테이블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T_INPUT_DATE_NO : PC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제품 입고일 순서 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번호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.(PK)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T_ITEM_CODE : PC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제품 코드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.(FK)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T_INPUT_DATE : PC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제품 입고일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T_STOCK_IN_CNT : PC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제품 입고 개수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7815777"/>
                  </a:ext>
                </a:extLst>
              </a:tr>
              <a:tr h="234412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②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. </a:t>
                      </a:r>
                    </a:p>
                    <a:p>
                      <a:pPr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ID_P_OUTPUT_DATE_</a:t>
                      </a:r>
                    </a:p>
                    <a:p>
                      <a:pPr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CATEGORY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 PC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제품 출고일 날짜 및 수량 저장 테이블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P_OUTPUT_DATE_NO : PC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제품 출고일 순서 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번호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.(PK)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P_ITEM_CODE : PC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제품 코드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.(FK)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P_OUTPUT_DATE : PC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제품 출고일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P_STOCK_OUT_CNT : PC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제품 출고 개수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5193786"/>
                  </a:ext>
                </a:extLst>
              </a:tr>
            </a:tbl>
          </a:graphicData>
        </a:graphic>
      </p:graphicFrame>
      <p:pic>
        <p:nvPicPr>
          <p:cNvPr id="9" name="그림 8">
            <a:extLst>
              <a:ext uri="{FF2B5EF4-FFF2-40B4-BE49-F238E27FC236}">
                <a16:creationId xmlns:a16="http://schemas.microsoft.com/office/drawing/2014/main" id="{B06E4711-0BD7-4A15-B812-1FE43B55CA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362" y="1252644"/>
            <a:ext cx="3343742" cy="181000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C9356BBB-AD47-4FA0-8D51-A6E76CC871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25" y="3838645"/>
            <a:ext cx="3496163" cy="181000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6DC3532-D5C3-4CA9-A273-BA0B2B571F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8115" y="121285"/>
            <a:ext cx="574805" cy="574805"/>
          </a:xfrm>
          <a:prstGeom prst="rect">
            <a:avLst/>
          </a:prstGeom>
        </p:spPr>
      </p:pic>
      <p:sp>
        <p:nvSpPr>
          <p:cNvPr id="13" name="타원 12">
            <a:extLst>
              <a:ext uri="{FF2B5EF4-FFF2-40B4-BE49-F238E27FC236}">
                <a16:creationId xmlns:a16="http://schemas.microsoft.com/office/drawing/2014/main" id="{C729A88A-7C58-4A93-A14C-B6F800A62124}"/>
              </a:ext>
            </a:extLst>
          </p:cNvPr>
          <p:cNvSpPr/>
          <p:nvPr/>
        </p:nvSpPr>
        <p:spPr>
          <a:xfrm>
            <a:off x="2567718" y="3920460"/>
            <a:ext cx="308298" cy="30829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B1417D55-1920-42F2-9158-9E20E9AC2E63}"/>
              </a:ext>
            </a:extLst>
          </p:cNvPr>
          <p:cNvSpPr/>
          <p:nvPr/>
        </p:nvSpPr>
        <p:spPr>
          <a:xfrm>
            <a:off x="2383393" y="1338993"/>
            <a:ext cx="308298" cy="30829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A07D4BD0-254F-43D7-874E-B1C38D7C1B9A}"/>
              </a:ext>
            </a:extLst>
          </p:cNvPr>
          <p:cNvSpPr/>
          <p:nvPr/>
        </p:nvSpPr>
        <p:spPr>
          <a:xfrm>
            <a:off x="6193395" y="1777716"/>
            <a:ext cx="207408" cy="18962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1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D44366B8-2941-4D95-B2A6-C6B9A0F2AAD7}"/>
              </a:ext>
            </a:extLst>
          </p:cNvPr>
          <p:cNvSpPr/>
          <p:nvPr/>
        </p:nvSpPr>
        <p:spPr>
          <a:xfrm>
            <a:off x="6193395" y="4115470"/>
            <a:ext cx="207408" cy="18962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2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1871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0D0C4CB-C449-469E-AB46-A6A305822E91}"/>
              </a:ext>
            </a:extLst>
          </p:cNvPr>
          <p:cNvSpPr/>
          <p:nvPr/>
        </p:nvSpPr>
        <p:spPr>
          <a:xfrm>
            <a:off x="0" y="0"/>
            <a:ext cx="12192000" cy="74893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C9FFFAC-1336-46E9-9A1B-43686BAFE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1285"/>
            <a:ext cx="10515600" cy="627652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5. </a:t>
            </a:r>
            <a:r>
              <a:rPr lang="ko-KR" altLang="en-US" dirty="0"/>
              <a:t>테이블 설계서</a:t>
            </a:r>
          </a:p>
        </p:txBody>
      </p:sp>
      <p:graphicFrame>
        <p:nvGraphicFramePr>
          <p:cNvPr id="12" name="표 33">
            <a:extLst>
              <a:ext uri="{FF2B5EF4-FFF2-40B4-BE49-F238E27FC236}">
                <a16:creationId xmlns:a16="http://schemas.microsoft.com/office/drawing/2014/main" id="{136183DD-E05D-4ED8-9609-D5FAC3C2D0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4945345"/>
              </p:ext>
            </p:extLst>
          </p:nvPr>
        </p:nvGraphicFramePr>
        <p:xfrm>
          <a:off x="6095999" y="1252644"/>
          <a:ext cx="5267401" cy="51078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2611">
                  <a:extLst>
                    <a:ext uri="{9D8B030D-6E8A-4147-A177-3AD203B41FA5}">
                      <a16:colId xmlns:a16="http://schemas.microsoft.com/office/drawing/2014/main" val="948341183"/>
                    </a:ext>
                  </a:extLst>
                </a:gridCol>
                <a:gridCol w="3414790">
                  <a:extLst>
                    <a:ext uri="{9D8B030D-6E8A-4147-A177-3AD203B41FA5}">
                      <a16:colId xmlns:a16="http://schemas.microsoft.com/office/drawing/2014/main" val="3202512531"/>
                    </a:ext>
                  </a:extLst>
                </a:gridCol>
              </a:tblGrid>
              <a:tr h="41963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테이블 명칭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solidFill>
                            <a:sysClr val="windowText" lastClr="000000"/>
                          </a:solidFill>
                        </a:rPr>
                        <a:t>테이블 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48572219"/>
                  </a:ext>
                </a:extLst>
              </a:tr>
              <a:tr h="234412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①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. </a:t>
                      </a:r>
                    </a:p>
                    <a:p>
                      <a:pPr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ID_M_SUB_</a:t>
                      </a:r>
                    </a:p>
                    <a:p>
                      <a:pPr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CATEGORY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  <a:spcBef>
                          <a:spcPts val="110"/>
                        </a:spcBef>
                        <a:spcAft>
                          <a:spcPts val="110"/>
                        </a:spcAft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모바일 중분류 테이블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  <a:spcBef>
                          <a:spcPts val="110"/>
                        </a:spcBef>
                        <a:spcAft>
                          <a:spcPts val="110"/>
                        </a:spcAft>
                      </a:pP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모바일 중 중분류 카테고리의 정보를 관리하는 테이블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  <a:spcBef>
                          <a:spcPts val="110"/>
                        </a:spcBef>
                        <a:spcAft>
                          <a:spcPts val="110"/>
                        </a:spcAft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CATEGORY_CODE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대분류 카테고리 코드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(FK)</a:t>
                      </a:r>
                    </a:p>
                    <a:p>
                      <a:pPr latinLnBrk="1">
                        <a:lnSpc>
                          <a:spcPct val="150000"/>
                        </a:lnSpc>
                        <a:spcBef>
                          <a:spcPts val="110"/>
                        </a:spcBef>
                        <a:spcAft>
                          <a:spcPts val="110"/>
                        </a:spcAft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M_SUB_CATEGORY_CODE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모바일의 중분류 카테고리를 코드별로 지정하여 저장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.(PK)</a:t>
                      </a:r>
                    </a:p>
                    <a:p>
                      <a:pPr latinLnBrk="1">
                        <a:lnSpc>
                          <a:spcPct val="150000"/>
                        </a:lnSpc>
                        <a:spcBef>
                          <a:spcPts val="110"/>
                        </a:spcBef>
                        <a:spcAft>
                          <a:spcPts val="110"/>
                        </a:spcAft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M_SUB_CATEGORY_NAME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모바일의 중분류 카테고리를 이름으로 저장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 NOT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NULL,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UNIQUE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7815777"/>
                  </a:ext>
                </a:extLst>
              </a:tr>
              <a:tr h="234412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②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. </a:t>
                      </a:r>
                    </a:p>
                    <a:p>
                      <a:pPr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ID_M_SUB_SUB_</a:t>
                      </a:r>
                    </a:p>
                    <a:p>
                      <a:pPr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CATEGORY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  <a:spcBef>
                          <a:spcPts val="110"/>
                        </a:spcBef>
                        <a:spcAft>
                          <a:spcPts val="110"/>
                        </a:spcAft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모바일 소분류 테이블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  <a:spcBef>
                          <a:spcPts val="110"/>
                        </a:spcBef>
                        <a:spcAft>
                          <a:spcPts val="110"/>
                        </a:spcAft>
                      </a:pP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모바일 중분류 중 소분류 정보를 관리하는 테이블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  <a:spcBef>
                          <a:spcPts val="110"/>
                        </a:spcBef>
                        <a:spcAft>
                          <a:spcPts val="110"/>
                        </a:spcAft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M_SUB_CATEGORY_CODE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중분류 카테고리 코드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(FK)</a:t>
                      </a:r>
                    </a:p>
                    <a:p>
                      <a:pPr latinLnBrk="1">
                        <a:lnSpc>
                          <a:spcPct val="150000"/>
                        </a:lnSpc>
                        <a:spcBef>
                          <a:spcPts val="110"/>
                        </a:spcBef>
                        <a:spcAft>
                          <a:spcPts val="110"/>
                        </a:spcAft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M_SUB_SUB_CATEGORY_CODE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모바일의 중분류 중 소분류 카테고리를 코드별로 지정하여 저장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.(PK)</a:t>
                      </a:r>
                    </a:p>
                    <a:p>
                      <a:pPr latinLnBrk="1">
                        <a:lnSpc>
                          <a:spcPct val="150000"/>
                        </a:lnSpc>
                        <a:spcBef>
                          <a:spcPts val="110"/>
                        </a:spcBef>
                        <a:spcAft>
                          <a:spcPts val="110"/>
                        </a:spcAft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M_SUB_SUB_CATEGORY_NAME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모바일의 중분류 중 소분류 카테고리를 이름으로 저장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 NOT NULL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5193786"/>
                  </a:ext>
                </a:extLst>
              </a:tr>
            </a:tbl>
          </a:graphicData>
        </a:graphic>
      </p:graphicFrame>
      <p:pic>
        <p:nvPicPr>
          <p:cNvPr id="9" name="그림 8">
            <a:extLst>
              <a:ext uri="{FF2B5EF4-FFF2-40B4-BE49-F238E27FC236}">
                <a16:creationId xmlns:a16="http://schemas.microsoft.com/office/drawing/2014/main" id="{2AB89517-CF18-4358-9ED4-3575FECABF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00" y="1252644"/>
            <a:ext cx="3915321" cy="1514686"/>
          </a:xfrm>
          <a:prstGeom prst="rect">
            <a:avLst/>
          </a:prstGeom>
        </p:spPr>
      </p:pic>
      <p:sp>
        <p:nvSpPr>
          <p:cNvPr id="10" name="타원 9">
            <a:extLst>
              <a:ext uri="{FF2B5EF4-FFF2-40B4-BE49-F238E27FC236}">
                <a16:creationId xmlns:a16="http://schemas.microsoft.com/office/drawing/2014/main" id="{D15FC951-0B38-4E86-82AA-9E4F7E193E60}"/>
              </a:ext>
            </a:extLst>
          </p:cNvPr>
          <p:cNvSpPr/>
          <p:nvPr/>
        </p:nvSpPr>
        <p:spPr>
          <a:xfrm>
            <a:off x="2595825" y="1338993"/>
            <a:ext cx="308298" cy="30829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93AE6BA7-B3FA-4FEC-A018-7A0ABA6704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00" y="3838645"/>
            <a:ext cx="4191585" cy="1514686"/>
          </a:xfrm>
          <a:prstGeom prst="rect">
            <a:avLst/>
          </a:prstGeom>
        </p:spPr>
      </p:pic>
      <p:sp>
        <p:nvSpPr>
          <p:cNvPr id="11" name="타원 10">
            <a:extLst>
              <a:ext uri="{FF2B5EF4-FFF2-40B4-BE49-F238E27FC236}">
                <a16:creationId xmlns:a16="http://schemas.microsoft.com/office/drawing/2014/main" id="{1FFE5CDA-B9ED-4771-81F2-E157AF827B96}"/>
              </a:ext>
            </a:extLst>
          </p:cNvPr>
          <p:cNvSpPr/>
          <p:nvPr/>
        </p:nvSpPr>
        <p:spPr>
          <a:xfrm>
            <a:off x="2946407" y="3920460"/>
            <a:ext cx="308298" cy="30829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04A82BFF-5253-44B7-85EA-C17ABCD628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8115" y="121285"/>
            <a:ext cx="574805" cy="574805"/>
          </a:xfrm>
          <a:prstGeom prst="rect">
            <a:avLst/>
          </a:prstGeom>
        </p:spPr>
      </p:pic>
      <p:sp>
        <p:nvSpPr>
          <p:cNvPr id="13" name="타원 12">
            <a:extLst>
              <a:ext uri="{FF2B5EF4-FFF2-40B4-BE49-F238E27FC236}">
                <a16:creationId xmlns:a16="http://schemas.microsoft.com/office/drawing/2014/main" id="{9FA4BDF3-9081-4F87-893E-0B85483B1345}"/>
              </a:ext>
            </a:extLst>
          </p:cNvPr>
          <p:cNvSpPr/>
          <p:nvPr/>
        </p:nvSpPr>
        <p:spPr>
          <a:xfrm>
            <a:off x="6193395" y="1777716"/>
            <a:ext cx="207408" cy="18962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1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EFCD255F-C7A7-41AE-BD8F-C3D5AF847ED5}"/>
              </a:ext>
            </a:extLst>
          </p:cNvPr>
          <p:cNvSpPr/>
          <p:nvPr/>
        </p:nvSpPr>
        <p:spPr>
          <a:xfrm>
            <a:off x="6198427" y="4122544"/>
            <a:ext cx="207408" cy="18962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2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61465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0D0C4CB-C449-469E-AB46-A6A305822E91}"/>
              </a:ext>
            </a:extLst>
          </p:cNvPr>
          <p:cNvSpPr/>
          <p:nvPr/>
        </p:nvSpPr>
        <p:spPr>
          <a:xfrm>
            <a:off x="0" y="0"/>
            <a:ext cx="12192000" cy="74893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C9FFFAC-1336-46E9-9A1B-43686BAFE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1285"/>
            <a:ext cx="10515600" cy="627652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5. </a:t>
            </a:r>
            <a:r>
              <a:rPr lang="ko-KR" altLang="en-US" dirty="0"/>
              <a:t>테이블 설계서</a:t>
            </a:r>
          </a:p>
        </p:txBody>
      </p:sp>
      <p:graphicFrame>
        <p:nvGraphicFramePr>
          <p:cNvPr id="7" name="표 33">
            <a:extLst>
              <a:ext uri="{FF2B5EF4-FFF2-40B4-BE49-F238E27FC236}">
                <a16:creationId xmlns:a16="http://schemas.microsoft.com/office/drawing/2014/main" id="{E1616B39-353D-47C0-93E4-7B0D335E28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4199219"/>
              </p:ext>
            </p:extLst>
          </p:nvPr>
        </p:nvGraphicFramePr>
        <p:xfrm>
          <a:off x="5366327" y="1252644"/>
          <a:ext cx="5997074" cy="52564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3568">
                  <a:extLst>
                    <a:ext uri="{9D8B030D-6E8A-4147-A177-3AD203B41FA5}">
                      <a16:colId xmlns:a16="http://schemas.microsoft.com/office/drawing/2014/main" val="948341183"/>
                    </a:ext>
                  </a:extLst>
                </a:gridCol>
                <a:gridCol w="4293506">
                  <a:extLst>
                    <a:ext uri="{9D8B030D-6E8A-4147-A177-3AD203B41FA5}">
                      <a16:colId xmlns:a16="http://schemas.microsoft.com/office/drawing/2014/main" val="3202512531"/>
                    </a:ext>
                  </a:extLst>
                </a:gridCol>
              </a:tblGrid>
              <a:tr h="43184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테이블 명칭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solidFill>
                            <a:sysClr val="windowText" lastClr="000000"/>
                          </a:solidFill>
                        </a:rPr>
                        <a:t>테이블 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48572219"/>
                  </a:ext>
                </a:extLst>
              </a:tr>
              <a:tr h="482459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①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. </a:t>
                      </a:r>
                    </a:p>
                    <a:p>
                      <a:pPr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ID_M_ITEMS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데이터베이스 안에 저장된 모바일 제품에 대한 통합 자료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M_ITEM_NO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모바일 순서 번호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M_ITEM_REG_DATE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모바일 제품 등록 날짜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CATEGORY_CODE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대분류 카테고리 코드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(FK)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M_SUB_CATEGORY_CODE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모바일 중분류 카테고리 코드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(FK)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M_SUB_SUB_CATEGORY_CODE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모바일 소분류 카테고리 코드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(FK)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BRAND_CODE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브랜드 코드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(FK)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M_ITEM_CODE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모바일 제품 코드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(PK)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M_ITEM_NAME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모바일 제품 명칭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 NOT NULL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M_BUILD_DAY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모바일 제품 제조 일자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ENERGY_GRADE_CODE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에너지 소비 등급 코드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(FK)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M_POWER_CONSUM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모바일 제품 소비 전력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 NOT NULL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COLOR_CODE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제품 색상 코드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(FK)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M_ITEM_SIZE_X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모바일 제품 가로 길이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 Default 0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M_ITEM_SIZE_Y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모바일 제품 세로 길이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 Default 0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M_ITEM_SIZE_Z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모바일 제품 높이 길이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 Default 0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M_DISCONTINUED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단종된 모바일 제품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 Default ‘false’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M_PIC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모바일 제품 이미지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7815777"/>
                  </a:ext>
                </a:extLst>
              </a:tr>
            </a:tbl>
          </a:graphicData>
        </a:graphic>
      </p:graphicFrame>
      <p:pic>
        <p:nvPicPr>
          <p:cNvPr id="12" name="그림 11">
            <a:extLst>
              <a:ext uri="{FF2B5EF4-FFF2-40B4-BE49-F238E27FC236}">
                <a16:creationId xmlns:a16="http://schemas.microsoft.com/office/drawing/2014/main" id="{06710E0A-EE27-4369-AC2A-7A1E5B2E0C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8115" y="121285"/>
            <a:ext cx="574805" cy="57480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FE039B4-F844-46B7-A8E4-9CF35AC740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599" y="1252644"/>
            <a:ext cx="4084309" cy="5256434"/>
          </a:xfrm>
          <a:prstGeom prst="rect">
            <a:avLst/>
          </a:prstGeom>
        </p:spPr>
      </p:pic>
      <p:sp>
        <p:nvSpPr>
          <p:cNvPr id="14" name="타원 13">
            <a:extLst>
              <a:ext uri="{FF2B5EF4-FFF2-40B4-BE49-F238E27FC236}">
                <a16:creationId xmlns:a16="http://schemas.microsoft.com/office/drawing/2014/main" id="{81769C6E-7EDF-4E4D-B81A-C9DC7C212C01}"/>
              </a:ext>
            </a:extLst>
          </p:cNvPr>
          <p:cNvSpPr/>
          <p:nvPr/>
        </p:nvSpPr>
        <p:spPr>
          <a:xfrm>
            <a:off x="1893865" y="1338993"/>
            <a:ext cx="308298" cy="30829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22D724D8-496E-4EA2-820C-B0BB51E8648A}"/>
              </a:ext>
            </a:extLst>
          </p:cNvPr>
          <p:cNvSpPr/>
          <p:nvPr/>
        </p:nvSpPr>
        <p:spPr>
          <a:xfrm>
            <a:off x="5472959" y="1786953"/>
            <a:ext cx="207408" cy="18962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1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47082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0D0C4CB-C449-469E-AB46-A6A305822E91}"/>
              </a:ext>
            </a:extLst>
          </p:cNvPr>
          <p:cNvSpPr/>
          <p:nvPr/>
        </p:nvSpPr>
        <p:spPr>
          <a:xfrm>
            <a:off x="0" y="0"/>
            <a:ext cx="12192000" cy="74893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C9FFFAC-1336-46E9-9A1B-43686BAFE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1285"/>
            <a:ext cx="10515600" cy="627652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5. </a:t>
            </a:r>
            <a:r>
              <a:rPr lang="ko-KR" altLang="en-US" dirty="0"/>
              <a:t>테이블 설계서</a:t>
            </a:r>
          </a:p>
        </p:txBody>
      </p:sp>
      <p:graphicFrame>
        <p:nvGraphicFramePr>
          <p:cNvPr id="10" name="표 33">
            <a:extLst>
              <a:ext uri="{FF2B5EF4-FFF2-40B4-BE49-F238E27FC236}">
                <a16:creationId xmlns:a16="http://schemas.microsoft.com/office/drawing/2014/main" id="{2BE7DA33-7B72-4373-B1B0-E1F731F202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6498681"/>
              </p:ext>
            </p:extLst>
          </p:nvPr>
        </p:nvGraphicFramePr>
        <p:xfrm>
          <a:off x="6095999" y="1252644"/>
          <a:ext cx="5267401" cy="51078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2611">
                  <a:extLst>
                    <a:ext uri="{9D8B030D-6E8A-4147-A177-3AD203B41FA5}">
                      <a16:colId xmlns:a16="http://schemas.microsoft.com/office/drawing/2014/main" val="948341183"/>
                    </a:ext>
                  </a:extLst>
                </a:gridCol>
                <a:gridCol w="3414790">
                  <a:extLst>
                    <a:ext uri="{9D8B030D-6E8A-4147-A177-3AD203B41FA5}">
                      <a16:colId xmlns:a16="http://schemas.microsoft.com/office/drawing/2014/main" val="3202512531"/>
                    </a:ext>
                  </a:extLst>
                </a:gridCol>
              </a:tblGrid>
              <a:tr h="41963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테이블 명칭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solidFill>
                            <a:sysClr val="windowText" lastClr="000000"/>
                          </a:solidFill>
                        </a:rPr>
                        <a:t>테이블 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48572219"/>
                  </a:ext>
                </a:extLst>
              </a:tr>
              <a:tr h="234412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①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. </a:t>
                      </a:r>
                    </a:p>
                    <a:p>
                      <a:pPr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ID_M_INPUT_</a:t>
                      </a:r>
                    </a:p>
                    <a:p>
                      <a:pPr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DATE_</a:t>
                      </a:r>
                    </a:p>
                    <a:p>
                      <a:pPr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CATEGORY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모바일제품 입고일 날짜 및 수량 저장 테이블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M_INPUT_DATE_NO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모바일 제품 입고일 순서 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번호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.(PK)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M_ITEM_CODE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모바일 제품 코드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.(FK)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M_INPUT_DATE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모바일 제품 입고일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M_STOCK_IN_CNT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모바일 제품 입고 개수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7815777"/>
                  </a:ext>
                </a:extLst>
              </a:tr>
              <a:tr h="234412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②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. </a:t>
                      </a:r>
                    </a:p>
                    <a:p>
                      <a:pPr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ID_M_OUTPUT_DATE_</a:t>
                      </a:r>
                    </a:p>
                    <a:p>
                      <a:pPr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CATEGORY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모바일제품 출고일 날짜 및 수량 저장 테이블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M_OUTPUT_DATE_NO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모바일 제품 출고일 순서 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번호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.(PK)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M_ITEM_CODE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모바일 제품 코드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.(FK)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M_OUTPUT_DATE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모바일 제품 출고일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M_STOCK_OUT_CNT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모바일 제품 출고 개수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5193786"/>
                  </a:ext>
                </a:extLst>
              </a:tr>
            </a:tbl>
          </a:graphicData>
        </a:graphic>
      </p:graphicFrame>
      <p:pic>
        <p:nvPicPr>
          <p:cNvPr id="9" name="그림 8">
            <a:extLst>
              <a:ext uri="{FF2B5EF4-FFF2-40B4-BE49-F238E27FC236}">
                <a16:creationId xmlns:a16="http://schemas.microsoft.com/office/drawing/2014/main" id="{15E922EC-233E-4907-BA2E-6D7E37E177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599" y="1252644"/>
            <a:ext cx="3372321" cy="181000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CB509EF-8B3F-4D34-9FEE-AD8BDCD7C7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599" y="3838645"/>
            <a:ext cx="3524742" cy="181000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4128836-58F4-4DD6-BEBD-2CBEA97128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8115" y="121285"/>
            <a:ext cx="574805" cy="574805"/>
          </a:xfrm>
          <a:prstGeom prst="rect">
            <a:avLst/>
          </a:prstGeom>
        </p:spPr>
      </p:pic>
      <p:sp>
        <p:nvSpPr>
          <p:cNvPr id="13" name="타원 12">
            <a:extLst>
              <a:ext uri="{FF2B5EF4-FFF2-40B4-BE49-F238E27FC236}">
                <a16:creationId xmlns:a16="http://schemas.microsoft.com/office/drawing/2014/main" id="{DECD7FFB-9C87-4834-BE40-73CE4F8BD685}"/>
              </a:ext>
            </a:extLst>
          </p:cNvPr>
          <p:cNvSpPr/>
          <p:nvPr/>
        </p:nvSpPr>
        <p:spPr>
          <a:xfrm>
            <a:off x="2567718" y="3920460"/>
            <a:ext cx="308298" cy="30829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1DCBCD26-FD0E-4619-AD82-0F6681B39FC4}"/>
              </a:ext>
            </a:extLst>
          </p:cNvPr>
          <p:cNvSpPr/>
          <p:nvPr/>
        </p:nvSpPr>
        <p:spPr>
          <a:xfrm>
            <a:off x="2383393" y="1338993"/>
            <a:ext cx="308298" cy="30829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1C9A3AA9-066F-4892-854D-2D182E5EF6EF}"/>
              </a:ext>
            </a:extLst>
          </p:cNvPr>
          <p:cNvSpPr/>
          <p:nvPr/>
        </p:nvSpPr>
        <p:spPr>
          <a:xfrm>
            <a:off x="6193395" y="1777716"/>
            <a:ext cx="207408" cy="18962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1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347CECA3-15FE-4779-BEEF-1D8346865A0D}"/>
              </a:ext>
            </a:extLst>
          </p:cNvPr>
          <p:cNvSpPr/>
          <p:nvPr/>
        </p:nvSpPr>
        <p:spPr>
          <a:xfrm>
            <a:off x="6193395" y="4115470"/>
            <a:ext cx="207408" cy="18962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2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52067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0D0C4CB-C449-469E-AB46-A6A305822E91}"/>
              </a:ext>
            </a:extLst>
          </p:cNvPr>
          <p:cNvSpPr/>
          <p:nvPr/>
        </p:nvSpPr>
        <p:spPr>
          <a:xfrm>
            <a:off x="0" y="0"/>
            <a:ext cx="12192000" cy="74893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C9FFFAC-1336-46E9-9A1B-43686BAFE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1285"/>
            <a:ext cx="10515600" cy="627652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 ※.</a:t>
            </a:r>
            <a:r>
              <a:rPr lang="ko-KR" altLang="en-US" dirty="0"/>
              <a:t>목차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6C82AF48-4344-447F-AB70-30D47440753C}"/>
              </a:ext>
            </a:extLst>
          </p:cNvPr>
          <p:cNvSpPr txBox="1">
            <a:spLocks/>
          </p:cNvSpPr>
          <p:nvPr/>
        </p:nvSpPr>
        <p:spPr>
          <a:xfrm>
            <a:off x="1989268" y="1611582"/>
            <a:ext cx="10515600" cy="43657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/>
              <a:t>1. </a:t>
            </a:r>
            <a:r>
              <a:rPr lang="ko-KR" altLang="en-US" sz="2400" dirty="0"/>
              <a:t>팀원 및 역할 소개</a:t>
            </a:r>
            <a:endParaRPr lang="en-US" altLang="ko-KR" sz="2400" dirty="0"/>
          </a:p>
          <a:p>
            <a:endParaRPr lang="en-US" altLang="ko-KR" sz="2400" dirty="0"/>
          </a:p>
          <a:p>
            <a:r>
              <a:rPr lang="en-US" altLang="ko-KR" sz="2400" dirty="0"/>
              <a:t>2. </a:t>
            </a:r>
            <a:r>
              <a:rPr lang="ko-KR" altLang="en-US" sz="2400" dirty="0"/>
              <a:t>프로젝트 개요</a:t>
            </a:r>
            <a:endParaRPr lang="en-US" altLang="ko-KR" sz="2400" dirty="0"/>
          </a:p>
          <a:p>
            <a:endParaRPr lang="en-US" altLang="ko-KR" sz="2400" dirty="0"/>
          </a:p>
          <a:p>
            <a:r>
              <a:rPr lang="en-US" altLang="ko-KR" sz="2400" dirty="0"/>
              <a:t>3. </a:t>
            </a:r>
            <a:r>
              <a:rPr lang="ko-KR" altLang="en-US" sz="2400" dirty="0"/>
              <a:t>적용기술 및 개발환경</a:t>
            </a:r>
            <a:endParaRPr lang="en-US" altLang="ko-KR" sz="2400" dirty="0"/>
          </a:p>
          <a:p>
            <a:endParaRPr lang="ko-KR" altLang="en-US" sz="2400" dirty="0"/>
          </a:p>
          <a:p>
            <a:r>
              <a:rPr lang="en-US" altLang="ko-KR" sz="2400" dirty="0"/>
              <a:t>4. </a:t>
            </a:r>
            <a:r>
              <a:rPr lang="ko-KR" altLang="en-US" sz="2400" dirty="0"/>
              <a:t>데이터베이스 설계서</a:t>
            </a:r>
            <a:r>
              <a:rPr lang="en-US" altLang="ko-KR" sz="2400" dirty="0"/>
              <a:t>(ERD)</a:t>
            </a:r>
          </a:p>
          <a:p>
            <a:endParaRPr lang="en-US" altLang="ko-KR" sz="2400" dirty="0"/>
          </a:p>
          <a:p>
            <a:r>
              <a:rPr lang="en-US" altLang="ko-KR" sz="2400" dirty="0"/>
              <a:t>5. </a:t>
            </a:r>
            <a:r>
              <a:rPr lang="ko-KR" altLang="en-US" sz="2400" dirty="0"/>
              <a:t>테이블 설계서</a:t>
            </a:r>
            <a:endParaRPr lang="en-US" altLang="ko-KR" sz="2400" dirty="0"/>
          </a:p>
          <a:p>
            <a:endParaRPr lang="ko-KR" altLang="en-US" sz="2400" dirty="0"/>
          </a:p>
          <a:p>
            <a:r>
              <a:rPr lang="en-US" altLang="ko-KR" sz="2400" dirty="0"/>
              <a:t>6. </a:t>
            </a:r>
            <a:r>
              <a:rPr lang="ko-KR" altLang="en-US" sz="2400" dirty="0"/>
              <a:t>화면 </a:t>
            </a:r>
            <a:r>
              <a:rPr lang="en-US" altLang="ko-KR" sz="2400" dirty="0" err="1"/>
              <a:t>ui</a:t>
            </a:r>
            <a:r>
              <a:rPr lang="en-US" altLang="ko-KR" sz="2400" dirty="0"/>
              <a:t> </a:t>
            </a:r>
            <a:r>
              <a:rPr lang="ko-KR" altLang="en-US" sz="2400" dirty="0"/>
              <a:t>구성</a:t>
            </a:r>
            <a:endParaRPr lang="en-US" altLang="ko-KR" sz="24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71BC0A8-D422-4020-A30D-F9EEE426D6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0646" y="-1"/>
            <a:ext cx="748937" cy="748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7805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0D0C4CB-C449-469E-AB46-A6A305822E91}"/>
              </a:ext>
            </a:extLst>
          </p:cNvPr>
          <p:cNvSpPr/>
          <p:nvPr/>
        </p:nvSpPr>
        <p:spPr>
          <a:xfrm>
            <a:off x="0" y="0"/>
            <a:ext cx="12192000" cy="74893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C9FFFAC-1336-46E9-9A1B-43686BAFE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1285"/>
            <a:ext cx="10515600" cy="627652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5. </a:t>
            </a:r>
            <a:r>
              <a:rPr lang="ko-KR" altLang="en-US" dirty="0"/>
              <a:t>테이블 설계서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1C73274-3B46-43F3-A82F-E09DF045AC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599" y="1252644"/>
            <a:ext cx="3067478" cy="4124901"/>
          </a:xfrm>
          <a:prstGeom prst="rect">
            <a:avLst/>
          </a:prstGeom>
        </p:spPr>
      </p:pic>
      <p:graphicFrame>
        <p:nvGraphicFramePr>
          <p:cNvPr id="7" name="표 33">
            <a:extLst>
              <a:ext uri="{FF2B5EF4-FFF2-40B4-BE49-F238E27FC236}">
                <a16:creationId xmlns:a16="http://schemas.microsoft.com/office/drawing/2014/main" id="{5B2C6F4E-CB3B-4DB3-B226-BD3C8B88DB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8330195"/>
              </p:ext>
            </p:extLst>
          </p:nvPr>
        </p:nvGraphicFramePr>
        <p:xfrm>
          <a:off x="6095999" y="1252644"/>
          <a:ext cx="5267401" cy="51078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96292">
                  <a:extLst>
                    <a:ext uri="{9D8B030D-6E8A-4147-A177-3AD203B41FA5}">
                      <a16:colId xmlns:a16="http://schemas.microsoft.com/office/drawing/2014/main" val="948341183"/>
                    </a:ext>
                  </a:extLst>
                </a:gridCol>
                <a:gridCol w="3771109">
                  <a:extLst>
                    <a:ext uri="{9D8B030D-6E8A-4147-A177-3AD203B41FA5}">
                      <a16:colId xmlns:a16="http://schemas.microsoft.com/office/drawing/2014/main" val="3202512531"/>
                    </a:ext>
                  </a:extLst>
                </a:gridCol>
              </a:tblGrid>
              <a:tr h="41963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테이블 명칭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solidFill>
                            <a:sysClr val="windowText" lastClr="000000"/>
                          </a:solidFill>
                        </a:rPr>
                        <a:t>테이블 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48572219"/>
                  </a:ext>
                </a:extLst>
              </a:tr>
              <a:tr h="468825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①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. </a:t>
                      </a:r>
                    </a:p>
                    <a:p>
                      <a:pPr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BOARD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게시판에 사용자들이 올린 </a:t>
                      </a:r>
                      <a:r>
                        <a:rPr lang="ko-KR" altLang="en-US" sz="1100" dirty="0" err="1">
                          <a:solidFill>
                            <a:sysClr val="windowText" lastClr="000000"/>
                          </a:solidFill>
                        </a:rPr>
                        <a:t>작성글을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저장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,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관리하는 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테이블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(PK)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B_NO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게시글 번호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SUBJECT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게시글 제목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 NOT NULL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WRITER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게시글 글쓴이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 NOT NULL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CONTENT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게시글 내용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 NOT NULL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PWD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게시글 비밀번호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 NOT NULL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EMAIL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게시글 글쓴이 이메일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REG_DATE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게시글 작성날짜 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default </a:t>
                      </a:r>
                      <a:r>
                        <a:rPr lang="en-US" altLang="ko-KR" sz="1100" dirty="0" err="1">
                          <a:solidFill>
                            <a:sysClr val="windowText" lastClr="000000"/>
                          </a:solidFill>
                        </a:rPr>
                        <a:t>sysdate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READCOUNT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게시글 조회수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 Default 0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GROUP_NO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게시글의 소속 그룹 번호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NOT NULL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PRINT_NO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같은 그룹번호 안의 화면 출력 순서 번호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NOT NULL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PRINT_LEVEL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같은 그룹번호 안의 댓글 들여쓰기 레벨 단계 번호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 NOT NULL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PIC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이미지파일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7815777"/>
                  </a:ext>
                </a:extLst>
              </a:tr>
            </a:tbl>
          </a:graphicData>
        </a:graphic>
      </p:graphicFrame>
      <p:sp>
        <p:nvSpPr>
          <p:cNvPr id="8" name="타원 7">
            <a:extLst>
              <a:ext uri="{FF2B5EF4-FFF2-40B4-BE49-F238E27FC236}">
                <a16:creationId xmlns:a16="http://schemas.microsoft.com/office/drawing/2014/main" id="{DC67C3DC-3F0D-437C-BBBC-B3700208A852}"/>
              </a:ext>
            </a:extLst>
          </p:cNvPr>
          <p:cNvSpPr/>
          <p:nvPr/>
        </p:nvSpPr>
        <p:spPr>
          <a:xfrm>
            <a:off x="1505940" y="1338993"/>
            <a:ext cx="308298" cy="30829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5EBCB8C-1F74-4FE3-968B-280359CC7E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8115" y="121285"/>
            <a:ext cx="574805" cy="574805"/>
          </a:xfrm>
          <a:prstGeom prst="rect">
            <a:avLst/>
          </a:prstGeom>
        </p:spPr>
      </p:pic>
      <p:sp>
        <p:nvSpPr>
          <p:cNvPr id="10" name="타원 9">
            <a:extLst>
              <a:ext uri="{FF2B5EF4-FFF2-40B4-BE49-F238E27FC236}">
                <a16:creationId xmlns:a16="http://schemas.microsoft.com/office/drawing/2014/main" id="{4886BA5D-F64F-4087-9C48-D21E445346F1}"/>
              </a:ext>
            </a:extLst>
          </p:cNvPr>
          <p:cNvSpPr/>
          <p:nvPr/>
        </p:nvSpPr>
        <p:spPr>
          <a:xfrm>
            <a:off x="6193395" y="1777716"/>
            <a:ext cx="207408" cy="18962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1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41137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0D0C4CB-C449-469E-AB46-A6A305822E91}"/>
              </a:ext>
            </a:extLst>
          </p:cNvPr>
          <p:cNvSpPr/>
          <p:nvPr/>
        </p:nvSpPr>
        <p:spPr>
          <a:xfrm>
            <a:off x="0" y="0"/>
            <a:ext cx="12192000" cy="74893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C9FFFAC-1336-46E9-9A1B-43686BAFE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1285"/>
            <a:ext cx="10515600" cy="627652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6. </a:t>
            </a:r>
            <a:r>
              <a:rPr lang="ko-KR" altLang="en-US" dirty="0"/>
              <a:t>화면 </a:t>
            </a:r>
            <a:r>
              <a:rPr lang="en-US" altLang="ko-KR" dirty="0" err="1"/>
              <a:t>ui</a:t>
            </a:r>
            <a:r>
              <a:rPr lang="en-US" altLang="ko-KR" dirty="0"/>
              <a:t> </a:t>
            </a:r>
            <a:r>
              <a:rPr lang="ko-KR" altLang="en-US" dirty="0"/>
              <a:t>구성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71EBA486-01CD-4ED7-92C8-82699434C2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53684"/>
            <a:ext cx="10515600" cy="384763"/>
          </a:xfrm>
          <a:ln>
            <a:solidFill>
              <a:schemeClr val="bg1"/>
            </a:solidFill>
          </a:ln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ko-KR" altLang="en-US" sz="2000" dirty="0"/>
              <a:t>홈 화면 </a:t>
            </a:r>
            <a:r>
              <a:rPr lang="en-US" altLang="ko-KR" sz="2000" dirty="0" err="1"/>
              <a:t>ui</a:t>
            </a:r>
            <a:endParaRPr lang="ko-KR" altLang="en-US" sz="2000" dirty="0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9017E6C7-FD7C-48E6-B447-EF78AFD9174F}"/>
              </a:ext>
            </a:extLst>
          </p:cNvPr>
          <p:cNvSpPr txBox="1">
            <a:spLocks/>
          </p:cNvSpPr>
          <p:nvPr/>
        </p:nvSpPr>
        <p:spPr>
          <a:xfrm>
            <a:off x="838199" y="5190838"/>
            <a:ext cx="10515601" cy="131156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200" dirty="0"/>
              <a:t>홈 화면 </a:t>
            </a:r>
            <a:r>
              <a:rPr lang="en-US" altLang="ko-KR" sz="1200" dirty="0" err="1"/>
              <a:t>ui</a:t>
            </a:r>
            <a:r>
              <a:rPr lang="en-US" altLang="ko-KR" sz="1200" dirty="0"/>
              <a:t> </a:t>
            </a:r>
            <a:r>
              <a:rPr lang="ko-KR" altLang="en-US" sz="1200" dirty="0"/>
              <a:t>설명</a:t>
            </a:r>
            <a:endParaRPr lang="en-US" altLang="ko-KR" sz="1200" dirty="0"/>
          </a:p>
          <a:p>
            <a:pPr marL="0" indent="0">
              <a:buNone/>
            </a:pPr>
            <a:r>
              <a:rPr lang="en-US" altLang="ko-KR" sz="1200" dirty="0"/>
              <a:t> </a:t>
            </a:r>
            <a:r>
              <a:rPr lang="ko-KR" altLang="en-US" sz="1200" dirty="0"/>
              <a:t>스케쥴 관리 및 재고요약을 통한 대략적인 상황 파악</a:t>
            </a:r>
            <a:r>
              <a:rPr lang="en-US" altLang="ko-KR" sz="1200" dirty="0"/>
              <a:t>, </a:t>
            </a:r>
            <a:r>
              <a:rPr lang="ko-KR" altLang="en-US" sz="1200" dirty="0"/>
              <a:t>게시판 일부 확인 등과 같이 </a:t>
            </a:r>
            <a:r>
              <a:rPr lang="ko-KR" altLang="en-US" sz="1600" b="1" dirty="0">
                <a:solidFill>
                  <a:srgbClr val="FF0000"/>
                </a:solidFill>
              </a:rPr>
              <a:t>재고관리 분야</a:t>
            </a:r>
            <a:r>
              <a:rPr lang="ko-KR" altLang="en-US" sz="1200" dirty="0"/>
              <a:t>의 다양한 정보를 눈으로 확인하게 함으로서 </a:t>
            </a:r>
            <a:endParaRPr lang="en-US" altLang="ko-KR" sz="1200" dirty="0"/>
          </a:p>
          <a:p>
            <a:pPr marL="0" indent="0">
              <a:buNone/>
            </a:pPr>
            <a:r>
              <a:rPr lang="en-US" altLang="ko-KR" sz="1200" dirty="0"/>
              <a:t> </a:t>
            </a:r>
            <a:r>
              <a:rPr lang="ko-KR" altLang="en-US" sz="1200" dirty="0"/>
              <a:t>사용자의 재고관리를 전체적으로 돕기 위한 </a:t>
            </a:r>
            <a:r>
              <a:rPr lang="en-US" altLang="ko-KR" sz="1200" dirty="0"/>
              <a:t>UI </a:t>
            </a:r>
            <a:r>
              <a:rPr lang="ko-KR" altLang="en-US" sz="1200" dirty="0"/>
              <a:t>화면 구성으로 설정하여 궁극적으로 본 시스템의 사용자에게 </a:t>
            </a:r>
            <a:r>
              <a:rPr lang="ko-KR" altLang="en-US" sz="1600" b="1" dirty="0">
                <a:solidFill>
                  <a:srgbClr val="FF0000"/>
                </a:solidFill>
              </a:rPr>
              <a:t>편의성을 제공</a:t>
            </a:r>
            <a:endParaRPr lang="en-US" altLang="ko-KR" sz="1200" b="1" dirty="0">
              <a:solidFill>
                <a:srgbClr val="FF0000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029299E-60E7-44C1-8A60-73694D5B2736}"/>
              </a:ext>
            </a:extLst>
          </p:cNvPr>
          <p:cNvSpPr/>
          <p:nvPr/>
        </p:nvSpPr>
        <p:spPr>
          <a:xfrm>
            <a:off x="7823201" y="1138409"/>
            <a:ext cx="3530598" cy="404747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chemeClr val="tx1"/>
                </a:solidFill>
              </a:rPr>
              <a:t>※ </a:t>
            </a:r>
            <a:r>
              <a:rPr lang="ko-KR" altLang="en-US" sz="1000" dirty="0">
                <a:solidFill>
                  <a:schemeClr val="tx1"/>
                </a:solidFill>
              </a:rPr>
              <a:t>각 번호 별 설명</a:t>
            </a:r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1. </a:t>
            </a:r>
            <a:r>
              <a:rPr lang="ko-KR" altLang="en-US" sz="1200" b="1" dirty="0">
                <a:solidFill>
                  <a:schemeClr val="tx1"/>
                </a:solidFill>
              </a:rPr>
              <a:t>제품 코드</a:t>
            </a:r>
            <a:r>
              <a:rPr lang="en-US" altLang="ko-KR" sz="1200" b="1" dirty="0">
                <a:solidFill>
                  <a:schemeClr val="tx1"/>
                </a:solidFill>
              </a:rPr>
              <a:t>/</a:t>
            </a:r>
            <a:r>
              <a:rPr lang="ko-KR" altLang="en-US" sz="1200" b="1" dirty="0">
                <a:solidFill>
                  <a:schemeClr val="tx1"/>
                </a:solidFill>
              </a:rPr>
              <a:t>제품 이름 검색 칸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200" b="1" dirty="0">
                <a:solidFill>
                  <a:srgbClr val="0070C0"/>
                </a:solidFill>
              </a:rPr>
              <a:t>제품 코드</a:t>
            </a:r>
            <a:r>
              <a:rPr lang="en-US" altLang="ko-KR" sz="1000" dirty="0">
                <a:solidFill>
                  <a:srgbClr val="0070C0"/>
                </a:solidFill>
              </a:rPr>
              <a:t>/</a:t>
            </a:r>
            <a:r>
              <a:rPr lang="ko-KR" altLang="en-US" sz="1200" b="1" dirty="0">
                <a:solidFill>
                  <a:srgbClr val="0070C0"/>
                </a:solidFill>
              </a:rPr>
              <a:t>이름</a:t>
            </a:r>
            <a:r>
              <a:rPr lang="ko-KR" altLang="en-US" sz="1000" dirty="0">
                <a:solidFill>
                  <a:srgbClr val="0070C0"/>
                </a:solidFill>
              </a:rPr>
              <a:t> </a:t>
            </a:r>
            <a:r>
              <a:rPr lang="ko-KR" altLang="en-US" sz="1000" dirty="0">
                <a:solidFill>
                  <a:schemeClr val="tx1"/>
                </a:solidFill>
              </a:rPr>
              <a:t>기입으로 </a:t>
            </a:r>
            <a:r>
              <a:rPr lang="ko-KR" altLang="en-US" sz="1200" b="1" dirty="0">
                <a:solidFill>
                  <a:srgbClr val="C00000"/>
                </a:solidFill>
              </a:rPr>
              <a:t>해당 제품</a:t>
            </a:r>
            <a:r>
              <a:rPr lang="ko-KR" altLang="en-US" sz="1000" dirty="0">
                <a:solidFill>
                  <a:schemeClr val="tx1"/>
                </a:solidFill>
              </a:rPr>
              <a:t> 만 출력 검색</a:t>
            </a:r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2. </a:t>
            </a:r>
            <a:r>
              <a:rPr lang="ko-KR" altLang="en-US" sz="1200" b="1" dirty="0">
                <a:solidFill>
                  <a:schemeClr val="tx1"/>
                </a:solidFill>
              </a:rPr>
              <a:t>고객 센터</a:t>
            </a:r>
            <a:r>
              <a:rPr lang="ko-KR" altLang="en-US" sz="1000" b="1" dirty="0">
                <a:solidFill>
                  <a:schemeClr val="tx1"/>
                </a:solidFill>
              </a:rPr>
              <a:t> </a:t>
            </a:r>
            <a:r>
              <a:rPr lang="en-US" altLang="ko-KR" sz="1000" b="1" dirty="0">
                <a:solidFill>
                  <a:schemeClr val="tx1"/>
                </a:solidFill>
              </a:rPr>
              <a:t>(</a:t>
            </a:r>
            <a:r>
              <a:rPr lang="ko-KR" altLang="en-US" sz="1000" b="1" dirty="0">
                <a:solidFill>
                  <a:schemeClr val="tx1"/>
                </a:solidFill>
              </a:rPr>
              <a:t>수정</a:t>
            </a:r>
            <a:r>
              <a:rPr lang="en-US" altLang="ko-KR" sz="1000" b="1" dirty="0">
                <a:solidFill>
                  <a:schemeClr val="tx1"/>
                </a:solidFill>
              </a:rPr>
              <a:t>)</a:t>
            </a: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선택 시 </a:t>
            </a:r>
            <a:r>
              <a:rPr lang="en-US" altLang="ko-KR" sz="1000" dirty="0">
                <a:solidFill>
                  <a:schemeClr val="tx1"/>
                </a:solidFill>
              </a:rPr>
              <a:t>ERP </a:t>
            </a:r>
            <a:r>
              <a:rPr lang="ko-KR" altLang="en-US" sz="1000" dirty="0">
                <a:solidFill>
                  <a:schemeClr val="tx1"/>
                </a:solidFill>
              </a:rPr>
              <a:t>사용자를 위한 고객센터로 연결해주기 위한 기능</a:t>
            </a:r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3. </a:t>
            </a:r>
            <a:r>
              <a:rPr lang="ko-KR" altLang="en-US" sz="1200" b="1" dirty="0">
                <a:solidFill>
                  <a:schemeClr val="tx1"/>
                </a:solidFill>
              </a:rPr>
              <a:t>로그아웃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현 사용자 </a:t>
            </a:r>
            <a:r>
              <a:rPr lang="ko-KR" altLang="en-US" sz="1200" b="1" dirty="0">
                <a:solidFill>
                  <a:srgbClr val="FF0000"/>
                </a:solidFill>
              </a:rPr>
              <a:t>로그아웃</a:t>
            </a:r>
            <a:r>
              <a:rPr lang="ko-KR" altLang="en-US" sz="1000" dirty="0">
                <a:solidFill>
                  <a:schemeClr val="tx1"/>
                </a:solidFill>
              </a:rPr>
              <a:t> 여부 선택</a:t>
            </a:r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4. </a:t>
            </a:r>
            <a:r>
              <a:rPr lang="ko-KR" altLang="en-US" sz="1200" b="1" dirty="0">
                <a:solidFill>
                  <a:schemeClr val="tx1"/>
                </a:solidFill>
              </a:rPr>
              <a:t>지점 선택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현 사용자 관리 </a:t>
            </a:r>
            <a:r>
              <a:rPr lang="ko-KR" altLang="en-US" sz="1200" b="1" dirty="0">
                <a:solidFill>
                  <a:srgbClr val="0070C0"/>
                </a:solidFill>
              </a:rPr>
              <a:t>지점</a:t>
            </a:r>
            <a:r>
              <a:rPr lang="ko-KR" altLang="en-US" sz="1000" dirty="0">
                <a:solidFill>
                  <a:schemeClr val="tx1"/>
                </a:solidFill>
              </a:rPr>
              <a:t> </a:t>
            </a:r>
            <a:r>
              <a:rPr lang="ko-KR" altLang="en-US" sz="1200" b="1" dirty="0">
                <a:solidFill>
                  <a:srgbClr val="FF0000"/>
                </a:solidFill>
              </a:rPr>
              <a:t>선택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5. </a:t>
            </a:r>
            <a:r>
              <a:rPr lang="ko-KR" altLang="en-US" sz="1200" b="1" dirty="0">
                <a:solidFill>
                  <a:schemeClr val="tx1"/>
                </a:solidFill>
              </a:rPr>
              <a:t>홈 화면 </a:t>
            </a:r>
            <a:r>
              <a:rPr lang="en-US" altLang="ko-KR" sz="1200" b="1" dirty="0" err="1">
                <a:solidFill>
                  <a:schemeClr val="tx1"/>
                </a:solidFill>
              </a:rPr>
              <a:t>ui</a:t>
            </a:r>
            <a:r>
              <a:rPr lang="en-US" altLang="ko-KR" sz="1200" b="1" dirty="0">
                <a:solidFill>
                  <a:schemeClr val="tx1"/>
                </a:solidFill>
              </a:rPr>
              <a:t> </a:t>
            </a:r>
            <a:r>
              <a:rPr lang="ko-KR" altLang="en-US" sz="1200" b="1" dirty="0">
                <a:solidFill>
                  <a:schemeClr val="tx1"/>
                </a:solidFill>
              </a:rPr>
              <a:t>선택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200" b="1" dirty="0">
                <a:solidFill>
                  <a:srgbClr val="0070C0"/>
                </a:solidFill>
              </a:rPr>
              <a:t>클릭</a:t>
            </a:r>
            <a:r>
              <a:rPr lang="ko-KR" altLang="en-US" sz="1000" dirty="0">
                <a:solidFill>
                  <a:schemeClr val="tx1"/>
                </a:solidFill>
              </a:rPr>
              <a:t> 시 홈 </a:t>
            </a:r>
            <a:r>
              <a:rPr lang="en-US" altLang="ko-KR" sz="1000" dirty="0">
                <a:solidFill>
                  <a:schemeClr val="tx1"/>
                </a:solidFill>
              </a:rPr>
              <a:t>UI </a:t>
            </a:r>
            <a:r>
              <a:rPr lang="ko-KR" altLang="en-US" sz="1000" dirty="0">
                <a:solidFill>
                  <a:schemeClr val="tx1"/>
                </a:solidFill>
              </a:rPr>
              <a:t>화면으로 </a:t>
            </a:r>
            <a:r>
              <a:rPr lang="ko-KR" altLang="en-US" sz="1200" b="1" dirty="0">
                <a:solidFill>
                  <a:srgbClr val="FF0000"/>
                </a:solidFill>
              </a:rPr>
              <a:t>페이지 이동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6. </a:t>
            </a:r>
            <a:r>
              <a:rPr lang="ko-KR" altLang="en-US" sz="1200" b="1" dirty="0">
                <a:solidFill>
                  <a:schemeClr val="tx1"/>
                </a:solidFill>
              </a:rPr>
              <a:t>스케쥴 달력</a:t>
            </a:r>
            <a:endParaRPr lang="en-US" altLang="ko-KR" sz="10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사용자 스케줄에 대한 등록</a:t>
            </a:r>
            <a:r>
              <a:rPr lang="en-US" altLang="ko-KR" sz="1000" dirty="0">
                <a:solidFill>
                  <a:schemeClr val="tx1"/>
                </a:solidFill>
              </a:rPr>
              <a:t> </a:t>
            </a:r>
            <a:r>
              <a:rPr lang="ko-KR" altLang="en-US" sz="1000" dirty="0">
                <a:solidFill>
                  <a:schemeClr val="tx1"/>
                </a:solidFill>
              </a:rPr>
              <a:t>및 </a:t>
            </a:r>
            <a:r>
              <a:rPr lang="ko-KR" altLang="en-US" sz="1200" b="1" dirty="0">
                <a:solidFill>
                  <a:srgbClr val="FF0000"/>
                </a:solidFill>
              </a:rPr>
              <a:t>수정</a:t>
            </a:r>
            <a:r>
              <a:rPr lang="en-US" altLang="ko-KR" sz="1200" b="1" dirty="0">
                <a:solidFill>
                  <a:srgbClr val="FF0000"/>
                </a:solidFill>
              </a:rPr>
              <a:t>/ </a:t>
            </a:r>
            <a:r>
              <a:rPr lang="ko-KR" altLang="en-US" sz="1200" b="1" dirty="0">
                <a:solidFill>
                  <a:srgbClr val="FF0000"/>
                </a:solidFill>
              </a:rPr>
              <a:t>삭제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7. </a:t>
            </a:r>
            <a:r>
              <a:rPr lang="ko-KR" altLang="en-US" sz="1200" b="1" dirty="0">
                <a:solidFill>
                  <a:schemeClr val="tx1"/>
                </a:solidFill>
              </a:rPr>
              <a:t>게시판</a:t>
            </a:r>
            <a:endParaRPr lang="en-US" altLang="ko-KR" sz="10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게시판 최근 게시글 </a:t>
            </a:r>
            <a:r>
              <a:rPr lang="en-US" altLang="ko-KR" sz="1000" dirty="0">
                <a:solidFill>
                  <a:schemeClr val="tx1"/>
                </a:solidFill>
              </a:rPr>
              <a:t>5</a:t>
            </a:r>
            <a:r>
              <a:rPr lang="ko-KR" altLang="en-US" sz="1000" dirty="0">
                <a:solidFill>
                  <a:schemeClr val="tx1"/>
                </a:solidFill>
              </a:rPr>
              <a:t>개 </a:t>
            </a:r>
            <a:r>
              <a:rPr lang="ko-KR" altLang="en-US" sz="1200" b="1" dirty="0">
                <a:solidFill>
                  <a:srgbClr val="FF0000"/>
                </a:solidFill>
              </a:rPr>
              <a:t>요약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400" b="1" dirty="0">
                <a:solidFill>
                  <a:schemeClr val="tx1"/>
                </a:solidFill>
              </a:rPr>
              <a:t>8. </a:t>
            </a:r>
            <a:r>
              <a:rPr lang="ko-KR" altLang="en-US" sz="1400" b="1" dirty="0">
                <a:solidFill>
                  <a:schemeClr val="tx1"/>
                </a:solidFill>
              </a:rPr>
              <a:t>재고 요약</a:t>
            </a:r>
            <a:endParaRPr lang="en-US" altLang="ko-KR" sz="10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중요 </a:t>
            </a:r>
            <a:r>
              <a:rPr lang="ko-KR" altLang="en-US" sz="1200" b="1" dirty="0">
                <a:solidFill>
                  <a:srgbClr val="0070C0"/>
                </a:solidFill>
              </a:rPr>
              <a:t>재고사항</a:t>
            </a:r>
            <a:r>
              <a:rPr lang="ko-KR" altLang="en-US" sz="1000" dirty="0">
                <a:solidFill>
                  <a:schemeClr val="tx1"/>
                </a:solidFill>
              </a:rPr>
              <a:t>  </a:t>
            </a:r>
            <a:r>
              <a:rPr lang="ko-KR" altLang="en-US" sz="1200" b="1" dirty="0">
                <a:solidFill>
                  <a:srgbClr val="FF0000"/>
                </a:solidFill>
              </a:rPr>
              <a:t>요약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5ADA5C1-F479-4460-8E3D-112D447411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357" y="45083"/>
            <a:ext cx="660241" cy="66024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0897E1B-B4FA-47AE-B862-00547B5680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147683"/>
            <a:ext cx="6985002" cy="404747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타원 12">
            <a:extLst>
              <a:ext uri="{FF2B5EF4-FFF2-40B4-BE49-F238E27FC236}">
                <a16:creationId xmlns:a16="http://schemas.microsoft.com/office/drawing/2014/main" id="{E1A3BAA7-5D6C-4D6B-A276-2D3197673687}"/>
              </a:ext>
            </a:extLst>
          </p:cNvPr>
          <p:cNvSpPr/>
          <p:nvPr/>
        </p:nvSpPr>
        <p:spPr>
          <a:xfrm>
            <a:off x="2607126" y="1530863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0C80B9D3-F4F4-4D42-A96E-6B4948ED9765}"/>
              </a:ext>
            </a:extLst>
          </p:cNvPr>
          <p:cNvSpPr/>
          <p:nvPr/>
        </p:nvSpPr>
        <p:spPr>
          <a:xfrm>
            <a:off x="4988218" y="1538188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EB3CCBA2-4411-40BD-85E5-EC2706309EBA}"/>
              </a:ext>
            </a:extLst>
          </p:cNvPr>
          <p:cNvSpPr/>
          <p:nvPr/>
        </p:nvSpPr>
        <p:spPr>
          <a:xfrm>
            <a:off x="6502116" y="1496292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723235A9-B82D-4F13-84E9-877A13BFCF53}"/>
              </a:ext>
            </a:extLst>
          </p:cNvPr>
          <p:cNvSpPr/>
          <p:nvPr/>
        </p:nvSpPr>
        <p:spPr>
          <a:xfrm>
            <a:off x="7264981" y="1618738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A6366E13-3575-436C-B8D3-35A212BF5166}"/>
              </a:ext>
            </a:extLst>
          </p:cNvPr>
          <p:cNvSpPr/>
          <p:nvPr/>
        </p:nvSpPr>
        <p:spPr>
          <a:xfrm>
            <a:off x="1067957" y="1886592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5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F5B0C01B-C778-4B8E-90C5-BE6A676ABC77}"/>
              </a:ext>
            </a:extLst>
          </p:cNvPr>
          <p:cNvSpPr/>
          <p:nvPr/>
        </p:nvSpPr>
        <p:spPr>
          <a:xfrm>
            <a:off x="1067957" y="2405282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6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0E61750F-F3B3-4007-9CBC-0F1A8C274517}"/>
              </a:ext>
            </a:extLst>
          </p:cNvPr>
          <p:cNvSpPr/>
          <p:nvPr/>
        </p:nvSpPr>
        <p:spPr>
          <a:xfrm>
            <a:off x="6096000" y="2349787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7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68656EA4-0E93-40E9-853E-F4495F2C1510}"/>
              </a:ext>
            </a:extLst>
          </p:cNvPr>
          <p:cNvSpPr/>
          <p:nvPr/>
        </p:nvSpPr>
        <p:spPr>
          <a:xfrm>
            <a:off x="6096000" y="3002404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8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22087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0D0C4CB-C449-469E-AB46-A6A305822E91}"/>
              </a:ext>
            </a:extLst>
          </p:cNvPr>
          <p:cNvSpPr/>
          <p:nvPr/>
        </p:nvSpPr>
        <p:spPr>
          <a:xfrm>
            <a:off x="0" y="0"/>
            <a:ext cx="12192000" cy="74893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C9FFFAC-1336-46E9-9A1B-43686BAFE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1285"/>
            <a:ext cx="10515600" cy="627652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6. </a:t>
            </a:r>
            <a:r>
              <a:rPr lang="ko-KR" altLang="en-US" dirty="0"/>
              <a:t>화면 </a:t>
            </a:r>
            <a:r>
              <a:rPr lang="en-US" altLang="ko-KR" dirty="0" err="1"/>
              <a:t>ui</a:t>
            </a:r>
            <a:r>
              <a:rPr lang="en-US" altLang="ko-KR" dirty="0"/>
              <a:t> </a:t>
            </a:r>
            <a:r>
              <a:rPr lang="ko-KR" altLang="en-US" dirty="0"/>
              <a:t>구성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71EBA486-01CD-4ED7-92C8-82699434C2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54740"/>
            <a:ext cx="10515600" cy="362329"/>
          </a:xfrm>
          <a:ln>
            <a:solidFill>
              <a:schemeClr val="bg1"/>
            </a:solidFill>
          </a:ln>
        </p:spPr>
        <p:txBody>
          <a:bodyPr>
            <a:normAutofit fontScale="92500" lnSpcReduction="20000"/>
          </a:bodyPr>
          <a:lstStyle/>
          <a:p>
            <a:pPr>
              <a:lnSpc>
                <a:spcPct val="110000"/>
              </a:lnSpc>
            </a:pPr>
            <a:r>
              <a:rPr lang="ko-KR" altLang="en-US" sz="2000" dirty="0"/>
              <a:t>통합검색 화면 </a:t>
            </a:r>
            <a:r>
              <a:rPr lang="en-US" altLang="ko-KR" sz="2000" dirty="0" err="1"/>
              <a:t>ui</a:t>
            </a:r>
            <a:endParaRPr lang="ko-KR" altLang="en-US" sz="2000" dirty="0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9017E6C7-FD7C-48E6-B447-EF78AFD9174F}"/>
              </a:ext>
            </a:extLst>
          </p:cNvPr>
          <p:cNvSpPr txBox="1">
            <a:spLocks/>
          </p:cNvSpPr>
          <p:nvPr/>
        </p:nvSpPr>
        <p:spPr>
          <a:xfrm>
            <a:off x="838199" y="5178322"/>
            <a:ext cx="10515602" cy="132407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200" dirty="0"/>
              <a:t>통합검색 화면 </a:t>
            </a:r>
            <a:r>
              <a:rPr lang="en-US" altLang="ko-KR" sz="1200" dirty="0" err="1"/>
              <a:t>ui</a:t>
            </a:r>
            <a:r>
              <a:rPr lang="en-US" altLang="ko-KR" sz="1200" dirty="0"/>
              <a:t> </a:t>
            </a:r>
            <a:r>
              <a:rPr lang="ko-KR" altLang="en-US" sz="1200" dirty="0"/>
              <a:t>설명</a:t>
            </a:r>
            <a:endParaRPr lang="en-US" altLang="ko-KR" sz="1200" dirty="0"/>
          </a:p>
          <a:p>
            <a:pPr marL="0" indent="0">
              <a:buNone/>
            </a:pPr>
            <a:r>
              <a:rPr lang="en-US" altLang="ko-KR" sz="1200" dirty="0"/>
              <a:t> </a:t>
            </a:r>
            <a:r>
              <a:rPr lang="ko-KR" altLang="en-US" sz="1200" dirty="0"/>
              <a:t>사용자가 설정할 수 있는 검색 사항을 다양하게 함으로서 찾고자 하는 제품군을 찾는 것에 대한 </a:t>
            </a:r>
            <a:r>
              <a:rPr lang="ko-KR" altLang="en-US" sz="1600" b="1" dirty="0">
                <a:solidFill>
                  <a:srgbClr val="0070C0"/>
                </a:solidFill>
              </a:rPr>
              <a:t>편의성</a:t>
            </a:r>
            <a:r>
              <a:rPr lang="ko-KR" altLang="en-US" sz="1200" dirty="0"/>
              <a:t>을 </a:t>
            </a:r>
            <a:r>
              <a:rPr lang="ko-KR" altLang="en-US" sz="1600" b="1" dirty="0">
                <a:solidFill>
                  <a:srgbClr val="FF0000"/>
                </a:solidFill>
              </a:rPr>
              <a:t>제공</a:t>
            </a:r>
            <a:r>
              <a:rPr lang="ko-KR" altLang="en-US" sz="1200" dirty="0"/>
              <a:t>하고자 하였음</a:t>
            </a:r>
            <a:endParaRPr lang="en-US" altLang="ko-KR" sz="1200" dirty="0"/>
          </a:p>
          <a:p>
            <a:pPr marL="0" indent="0">
              <a:buNone/>
            </a:pPr>
            <a:r>
              <a:rPr lang="en-US" altLang="ko-KR" sz="1200" dirty="0"/>
              <a:t> </a:t>
            </a:r>
            <a:r>
              <a:rPr lang="ko-KR" altLang="en-US" sz="1200" dirty="0"/>
              <a:t>원하는 제품 행에 대한 정보의 등록</a:t>
            </a:r>
            <a:r>
              <a:rPr lang="en-US" altLang="ko-KR" sz="1200" dirty="0"/>
              <a:t>/</a:t>
            </a:r>
            <a:r>
              <a:rPr lang="ko-KR" altLang="en-US" sz="1200" dirty="0"/>
              <a:t> 수정</a:t>
            </a:r>
            <a:r>
              <a:rPr lang="en-US" altLang="ko-KR" sz="1200" dirty="0"/>
              <a:t>/ </a:t>
            </a:r>
            <a:r>
              <a:rPr lang="ko-KR" altLang="en-US" sz="1200" dirty="0"/>
              <a:t>삭제 과정을 간소화 함으로서 수정 </a:t>
            </a:r>
            <a:r>
              <a:rPr lang="en-US" altLang="ko-KR" sz="1200" dirty="0"/>
              <a:t>/ </a:t>
            </a:r>
            <a:r>
              <a:rPr lang="ko-KR" altLang="en-US" sz="1200" dirty="0"/>
              <a:t>삭제 과정에 소요되는 </a:t>
            </a:r>
            <a:r>
              <a:rPr lang="ko-KR" altLang="en-US" sz="1600" b="1" dirty="0">
                <a:solidFill>
                  <a:srgbClr val="0070C0"/>
                </a:solidFill>
              </a:rPr>
              <a:t>시간</a:t>
            </a:r>
            <a:r>
              <a:rPr lang="ko-KR" altLang="en-US" sz="1200" dirty="0"/>
              <a:t>을 </a:t>
            </a:r>
            <a:r>
              <a:rPr lang="ko-KR" altLang="en-US" sz="1600" b="1" dirty="0">
                <a:solidFill>
                  <a:srgbClr val="FF0000"/>
                </a:solidFill>
              </a:rPr>
              <a:t>최소화</a:t>
            </a:r>
            <a:r>
              <a:rPr lang="ko-KR" altLang="en-US" sz="1200" dirty="0"/>
              <a:t>하고자 하였음</a:t>
            </a:r>
            <a:endParaRPr lang="en-US" altLang="ko-KR" sz="1200" dirty="0"/>
          </a:p>
          <a:p>
            <a:pPr marL="0" indent="0">
              <a:buNone/>
            </a:pPr>
            <a:r>
              <a:rPr lang="ko-KR" altLang="en-US" sz="1200" dirty="0"/>
              <a:t> 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710B8046-E1A9-4D69-AE89-82E7A1C8F8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357" y="45083"/>
            <a:ext cx="660241" cy="660241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3253EAE8-51EC-4654-9DC9-86A1E46CFE1B}"/>
              </a:ext>
            </a:extLst>
          </p:cNvPr>
          <p:cNvSpPr/>
          <p:nvPr/>
        </p:nvSpPr>
        <p:spPr>
          <a:xfrm>
            <a:off x="7823197" y="1136087"/>
            <a:ext cx="3530602" cy="404223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chemeClr val="tx1"/>
                </a:solidFill>
              </a:rPr>
              <a:t>※ </a:t>
            </a:r>
            <a:r>
              <a:rPr lang="ko-KR" altLang="en-US" sz="1000" dirty="0">
                <a:solidFill>
                  <a:schemeClr val="tx1"/>
                </a:solidFill>
              </a:rPr>
              <a:t>각 번호 별 설명</a:t>
            </a:r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1. </a:t>
            </a:r>
            <a:r>
              <a:rPr lang="ko-KR" altLang="en-US" sz="1200" b="1" dirty="0">
                <a:solidFill>
                  <a:schemeClr val="tx1"/>
                </a:solidFill>
              </a:rPr>
              <a:t>통합 검색 </a:t>
            </a:r>
            <a:r>
              <a:rPr lang="en-US" altLang="ko-KR" sz="1200" b="1" dirty="0" err="1">
                <a:solidFill>
                  <a:schemeClr val="tx1"/>
                </a:solidFill>
              </a:rPr>
              <a:t>ui</a:t>
            </a:r>
            <a:r>
              <a:rPr lang="ko-KR" altLang="en-US" sz="1200" b="1" dirty="0">
                <a:solidFill>
                  <a:schemeClr val="tx1"/>
                </a:solidFill>
              </a:rPr>
              <a:t> 선택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200" b="1" dirty="0">
                <a:solidFill>
                  <a:srgbClr val="0070C0"/>
                </a:solidFill>
              </a:rPr>
              <a:t>클릭 시</a:t>
            </a:r>
            <a:r>
              <a:rPr lang="ko-KR" altLang="en-US" sz="1000" dirty="0">
                <a:solidFill>
                  <a:schemeClr val="tx1"/>
                </a:solidFill>
              </a:rPr>
              <a:t> 통합검색 </a:t>
            </a:r>
            <a:r>
              <a:rPr lang="en-US" altLang="ko-KR" sz="1000" dirty="0">
                <a:solidFill>
                  <a:schemeClr val="tx1"/>
                </a:solidFill>
              </a:rPr>
              <a:t>UI </a:t>
            </a:r>
            <a:r>
              <a:rPr lang="ko-KR" altLang="en-US" sz="1000" dirty="0">
                <a:solidFill>
                  <a:schemeClr val="tx1"/>
                </a:solidFill>
              </a:rPr>
              <a:t>화면으로 </a:t>
            </a:r>
            <a:r>
              <a:rPr lang="ko-KR" altLang="en-US" sz="1200" b="1" dirty="0">
                <a:solidFill>
                  <a:srgbClr val="FF0000"/>
                </a:solidFill>
              </a:rPr>
              <a:t>페이지 이동</a:t>
            </a:r>
            <a:r>
              <a:rPr lang="en-US" altLang="ko-KR" sz="1200" b="1" dirty="0">
                <a:solidFill>
                  <a:srgbClr val="FF0000"/>
                </a:solidFill>
              </a:rPr>
              <a:t>.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2. </a:t>
            </a:r>
            <a:r>
              <a:rPr lang="ko-KR" altLang="en-US" sz="1200" b="1" dirty="0">
                <a:solidFill>
                  <a:schemeClr val="tx1"/>
                </a:solidFill>
              </a:rPr>
              <a:t>세부 검색 </a:t>
            </a:r>
            <a:r>
              <a:rPr lang="en-US" altLang="ko-KR" sz="1200" b="1" dirty="0" err="1">
                <a:solidFill>
                  <a:schemeClr val="tx1"/>
                </a:solidFill>
              </a:rPr>
              <a:t>ui</a:t>
            </a:r>
            <a:r>
              <a:rPr lang="ko-KR" altLang="en-US" sz="1200" b="1" dirty="0">
                <a:solidFill>
                  <a:schemeClr val="tx1"/>
                </a:solidFill>
              </a:rPr>
              <a:t> 창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텍스트</a:t>
            </a:r>
            <a:r>
              <a:rPr lang="en-US" altLang="ko-KR" sz="1000" dirty="0">
                <a:solidFill>
                  <a:schemeClr val="tx1"/>
                </a:solidFill>
              </a:rPr>
              <a:t>, </a:t>
            </a:r>
            <a:r>
              <a:rPr lang="ko-KR" altLang="en-US" sz="1000" dirty="0">
                <a:solidFill>
                  <a:schemeClr val="tx1"/>
                </a:solidFill>
              </a:rPr>
              <a:t>체크박스</a:t>
            </a:r>
            <a:r>
              <a:rPr lang="en-US" altLang="ko-KR" sz="1000" dirty="0">
                <a:solidFill>
                  <a:schemeClr val="tx1"/>
                </a:solidFill>
              </a:rPr>
              <a:t>, </a:t>
            </a:r>
            <a:r>
              <a:rPr lang="ko-KR" altLang="en-US" sz="1000" dirty="0" err="1">
                <a:solidFill>
                  <a:schemeClr val="tx1"/>
                </a:solidFill>
              </a:rPr>
              <a:t>셀렉트</a:t>
            </a:r>
            <a:r>
              <a:rPr lang="ko-KR" altLang="en-US" sz="1000" dirty="0">
                <a:solidFill>
                  <a:schemeClr val="tx1"/>
                </a:solidFill>
              </a:rPr>
              <a:t> 등의 </a:t>
            </a:r>
            <a:r>
              <a:rPr lang="ko-KR" altLang="en-US" sz="1200" b="1" dirty="0">
                <a:solidFill>
                  <a:srgbClr val="0070C0"/>
                </a:solidFill>
              </a:rPr>
              <a:t>기능</a:t>
            </a:r>
            <a:r>
              <a:rPr lang="ko-KR" altLang="en-US" sz="1000" dirty="0">
                <a:solidFill>
                  <a:schemeClr val="tx1"/>
                </a:solidFill>
              </a:rPr>
              <a:t> 통한 세부적인 </a:t>
            </a:r>
            <a:r>
              <a:rPr lang="ko-KR" altLang="en-US" sz="1200" b="1" dirty="0">
                <a:solidFill>
                  <a:srgbClr val="FF0000"/>
                </a:solidFill>
              </a:rPr>
              <a:t>검색 기능</a:t>
            </a:r>
            <a:r>
              <a:rPr lang="ko-KR" altLang="en-US" sz="1000" dirty="0">
                <a:solidFill>
                  <a:schemeClr val="tx1"/>
                </a:solidFill>
              </a:rPr>
              <a:t> 부여 설정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</a:p>
          <a:p>
            <a:r>
              <a:rPr lang="en-US" altLang="ko-KR" sz="1200" b="1" dirty="0">
                <a:solidFill>
                  <a:schemeClr val="tx1"/>
                </a:solidFill>
              </a:rPr>
              <a:t>3. </a:t>
            </a:r>
            <a:r>
              <a:rPr lang="ko-KR" altLang="en-US" sz="1200" b="1" dirty="0">
                <a:solidFill>
                  <a:schemeClr val="tx1"/>
                </a:solidFill>
              </a:rPr>
              <a:t>재고 품목 리스트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현재 저장되어 있는 </a:t>
            </a:r>
            <a:r>
              <a:rPr lang="ko-KR" altLang="en-US" sz="1200" b="1" dirty="0">
                <a:solidFill>
                  <a:srgbClr val="0070C0"/>
                </a:solidFill>
              </a:rPr>
              <a:t>제품 리스트</a:t>
            </a:r>
            <a:r>
              <a:rPr lang="ko-KR" altLang="en-US" sz="1200" b="1" dirty="0">
                <a:solidFill>
                  <a:schemeClr val="tx1"/>
                </a:solidFill>
              </a:rPr>
              <a:t> </a:t>
            </a:r>
            <a:r>
              <a:rPr lang="ko-KR" altLang="en-US" sz="1200" b="1" dirty="0">
                <a:solidFill>
                  <a:srgbClr val="FF0000"/>
                </a:solidFill>
              </a:rPr>
              <a:t>나열</a:t>
            </a:r>
            <a:r>
              <a:rPr lang="en-US" altLang="ko-KR" sz="1200" b="1" dirty="0">
                <a:solidFill>
                  <a:srgbClr val="FF0000"/>
                </a:solidFill>
              </a:rPr>
              <a:t>.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4. </a:t>
            </a:r>
            <a:r>
              <a:rPr lang="ko-KR" altLang="en-US" sz="1200" b="1" dirty="0">
                <a:solidFill>
                  <a:schemeClr val="tx1"/>
                </a:solidFill>
              </a:rPr>
              <a:t>검색</a:t>
            </a:r>
            <a:r>
              <a:rPr lang="en-US" altLang="ko-KR" sz="1200" b="1" dirty="0">
                <a:solidFill>
                  <a:schemeClr val="tx1"/>
                </a:solidFill>
              </a:rPr>
              <a:t>/</a:t>
            </a:r>
            <a:r>
              <a:rPr lang="ko-KR" altLang="en-US" sz="1200" b="1" dirty="0">
                <a:solidFill>
                  <a:schemeClr val="tx1"/>
                </a:solidFill>
              </a:rPr>
              <a:t>모두 검색</a:t>
            </a:r>
            <a:r>
              <a:rPr lang="en-US" altLang="ko-KR" sz="1200" b="1" dirty="0">
                <a:solidFill>
                  <a:schemeClr val="tx1"/>
                </a:solidFill>
              </a:rPr>
              <a:t>/</a:t>
            </a:r>
            <a:r>
              <a:rPr lang="ko-KR" altLang="en-US" sz="1200" b="1" dirty="0">
                <a:solidFill>
                  <a:schemeClr val="tx1"/>
                </a:solidFill>
              </a:rPr>
              <a:t>검색 리셋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원하는 제품 </a:t>
            </a:r>
            <a:r>
              <a:rPr lang="ko-KR" altLang="en-US" sz="1200" b="1" dirty="0">
                <a:solidFill>
                  <a:srgbClr val="FF0000"/>
                </a:solidFill>
              </a:rPr>
              <a:t>검색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</a:p>
          <a:p>
            <a:r>
              <a:rPr lang="en-US" altLang="ko-KR" sz="1200" b="1" dirty="0">
                <a:solidFill>
                  <a:schemeClr val="tx1"/>
                </a:solidFill>
              </a:rPr>
              <a:t>5. </a:t>
            </a:r>
            <a:r>
              <a:rPr lang="ko-KR" altLang="en-US" sz="1200" b="1" dirty="0">
                <a:solidFill>
                  <a:schemeClr val="tx1"/>
                </a:solidFill>
              </a:rPr>
              <a:t>제품 등록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원하는 제품 </a:t>
            </a:r>
            <a:r>
              <a:rPr lang="ko-KR" altLang="en-US" sz="1200" b="1" dirty="0">
                <a:solidFill>
                  <a:srgbClr val="FF0000"/>
                </a:solidFill>
              </a:rPr>
              <a:t>등록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  <a:endParaRPr lang="en-US" altLang="ko-KR" sz="1000" b="1" dirty="0">
              <a:solidFill>
                <a:srgbClr val="FF0000"/>
              </a:solidFill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C5E796BB-0EC4-46BD-AE9C-CDFC7DE0B2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7" y="1146171"/>
            <a:ext cx="6984997" cy="403820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" name="타원 16">
            <a:extLst>
              <a:ext uri="{FF2B5EF4-FFF2-40B4-BE49-F238E27FC236}">
                <a16:creationId xmlns:a16="http://schemas.microsoft.com/office/drawing/2014/main" id="{65C23175-3DB3-467E-8BBD-03C3AB025337}"/>
              </a:ext>
            </a:extLst>
          </p:cNvPr>
          <p:cNvSpPr/>
          <p:nvPr/>
        </p:nvSpPr>
        <p:spPr>
          <a:xfrm>
            <a:off x="2331006" y="1854291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7ACC3238-55C9-453F-A4A0-E38C15C6FF58}"/>
              </a:ext>
            </a:extLst>
          </p:cNvPr>
          <p:cNvSpPr/>
          <p:nvPr/>
        </p:nvSpPr>
        <p:spPr>
          <a:xfrm>
            <a:off x="1264094" y="2557226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AD52107A-D86C-4673-B102-71CC68E6E3F6}"/>
              </a:ext>
            </a:extLst>
          </p:cNvPr>
          <p:cNvSpPr/>
          <p:nvPr/>
        </p:nvSpPr>
        <p:spPr>
          <a:xfrm>
            <a:off x="1324293" y="4138432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CB7024C3-74D4-45CA-A786-F0821ED6FE1E}"/>
              </a:ext>
            </a:extLst>
          </p:cNvPr>
          <p:cNvSpPr/>
          <p:nvPr/>
        </p:nvSpPr>
        <p:spPr>
          <a:xfrm>
            <a:off x="4330695" y="3610777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9B23195D-E1E5-4906-8DF1-364D093E51B3}"/>
              </a:ext>
            </a:extLst>
          </p:cNvPr>
          <p:cNvSpPr/>
          <p:nvPr/>
        </p:nvSpPr>
        <p:spPr>
          <a:xfrm>
            <a:off x="5886929" y="3878631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5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83635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0D0C4CB-C449-469E-AB46-A6A305822E91}"/>
              </a:ext>
            </a:extLst>
          </p:cNvPr>
          <p:cNvSpPr/>
          <p:nvPr/>
        </p:nvSpPr>
        <p:spPr>
          <a:xfrm>
            <a:off x="0" y="0"/>
            <a:ext cx="12192000" cy="74893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C9FFFAC-1336-46E9-9A1B-43686BAFE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1285"/>
            <a:ext cx="10515600" cy="627652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6. </a:t>
            </a:r>
            <a:r>
              <a:rPr lang="ko-KR" altLang="en-US" dirty="0"/>
              <a:t>화면 </a:t>
            </a:r>
            <a:r>
              <a:rPr lang="en-US" altLang="ko-KR" dirty="0" err="1"/>
              <a:t>ui</a:t>
            </a:r>
            <a:r>
              <a:rPr lang="en-US" altLang="ko-KR" dirty="0"/>
              <a:t> </a:t>
            </a:r>
            <a:r>
              <a:rPr lang="ko-KR" altLang="en-US" dirty="0"/>
              <a:t>구성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71EBA486-01CD-4ED7-92C8-82699434C2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54740"/>
            <a:ext cx="10515600" cy="362329"/>
          </a:xfrm>
          <a:ln>
            <a:solidFill>
              <a:schemeClr val="bg1"/>
            </a:solidFill>
          </a:ln>
        </p:spPr>
        <p:txBody>
          <a:bodyPr>
            <a:normAutofit fontScale="92500" lnSpcReduction="20000"/>
          </a:bodyPr>
          <a:lstStyle/>
          <a:p>
            <a:pPr>
              <a:lnSpc>
                <a:spcPct val="110000"/>
              </a:lnSpc>
            </a:pPr>
            <a:r>
              <a:rPr lang="ko-KR" altLang="en-US" sz="2000" dirty="0"/>
              <a:t>통합검색 등록 화면 </a:t>
            </a:r>
            <a:r>
              <a:rPr lang="en-US" altLang="ko-KR" sz="2000" dirty="0" err="1"/>
              <a:t>ui</a:t>
            </a:r>
            <a:endParaRPr lang="ko-KR" altLang="en-US" sz="2000" dirty="0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9017E6C7-FD7C-48E6-B447-EF78AFD9174F}"/>
              </a:ext>
            </a:extLst>
          </p:cNvPr>
          <p:cNvSpPr txBox="1">
            <a:spLocks/>
          </p:cNvSpPr>
          <p:nvPr/>
        </p:nvSpPr>
        <p:spPr>
          <a:xfrm>
            <a:off x="838199" y="5178322"/>
            <a:ext cx="10515602" cy="132407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200" dirty="0"/>
              <a:t>통합검색 화면 </a:t>
            </a:r>
            <a:r>
              <a:rPr lang="en-US" altLang="ko-KR" sz="1200" dirty="0" err="1"/>
              <a:t>ui</a:t>
            </a:r>
            <a:r>
              <a:rPr lang="en-US" altLang="ko-KR" sz="1200" dirty="0"/>
              <a:t> </a:t>
            </a:r>
            <a:r>
              <a:rPr lang="ko-KR" altLang="en-US" sz="1200" dirty="0"/>
              <a:t>설명</a:t>
            </a:r>
            <a:endParaRPr lang="en-US" altLang="ko-KR" sz="1200" dirty="0"/>
          </a:p>
          <a:p>
            <a:pPr marL="0" indent="0">
              <a:buNone/>
            </a:pPr>
            <a:r>
              <a:rPr lang="en-US" altLang="ko-KR" sz="1200" dirty="0"/>
              <a:t> </a:t>
            </a:r>
            <a:r>
              <a:rPr lang="ko-KR" altLang="en-US" sz="1200" dirty="0"/>
              <a:t>사용자가 설정할 수 있는 검색 사항을 다양하게 함으로서 찾고자 하는 제품군을 찾는 것에 대한 </a:t>
            </a:r>
            <a:r>
              <a:rPr lang="ko-KR" altLang="en-US" sz="1600" b="1" dirty="0">
                <a:solidFill>
                  <a:srgbClr val="0070C0"/>
                </a:solidFill>
              </a:rPr>
              <a:t>편의성</a:t>
            </a:r>
            <a:r>
              <a:rPr lang="ko-KR" altLang="en-US" sz="1200" dirty="0"/>
              <a:t>을 </a:t>
            </a:r>
            <a:r>
              <a:rPr lang="ko-KR" altLang="en-US" sz="1600" b="1" dirty="0">
                <a:solidFill>
                  <a:srgbClr val="FF0000"/>
                </a:solidFill>
              </a:rPr>
              <a:t>제공</a:t>
            </a:r>
            <a:r>
              <a:rPr lang="ko-KR" altLang="en-US" sz="1200" dirty="0"/>
              <a:t>하고자 하였음</a:t>
            </a:r>
            <a:endParaRPr lang="en-US" altLang="ko-KR" sz="1200" dirty="0"/>
          </a:p>
          <a:p>
            <a:pPr marL="0" indent="0">
              <a:buNone/>
            </a:pPr>
            <a:r>
              <a:rPr lang="en-US" altLang="ko-KR" sz="1200" dirty="0"/>
              <a:t> </a:t>
            </a:r>
            <a:r>
              <a:rPr lang="ko-KR" altLang="en-US" sz="1200" dirty="0"/>
              <a:t>원하는 제품 행에 대한 정보의 등록</a:t>
            </a:r>
            <a:r>
              <a:rPr lang="en-US" altLang="ko-KR" sz="1200" dirty="0"/>
              <a:t>/</a:t>
            </a:r>
            <a:r>
              <a:rPr lang="ko-KR" altLang="en-US" sz="1200" dirty="0"/>
              <a:t> 수정</a:t>
            </a:r>
            <a:r>
              <a:rPr lang="en-US" altLang="ko-KR" sz="1200" dirty="0"/>
              <a:t>/ </a:t>
            </a:r>
            <a:r>
              <a:rPr lang="ko-KR" altLang="en-US" sz="1200" dirty="0"/>
              <a:t>삭제 과정을 간소화 함으로서 수정 </a:t>
            </a:r>
            <a:r>
              <a:rPr lang="en-US" altLang="ko-KR" sz="1200" dirty="0"/>
              <a:t>/ </a:t>
            </a:r>
            <a:r>
              <a:rPr lang="ko-KR" altLang="en-US" sz="1200" dirty="0"/>
              <a:t>삭제 과정에 소요되는 </a:t>
            </a:r>
            <a:r>
              <a:rPr lang="ko-KR" altLang="en-US" sz="1600" b="1" dirty="0">
                <a:solidFill>
                  <a:srgbClr val="0070C0"/>
                </a:solidFill>
              </a:rPr>
              <a:t>시간</a:t>
            </a:r>
            <a:r>
              <a:rPr lang="ko-KR" altLang="en-US" sz="1200" dirty="0"/>
              <a:t>을 </a:t>
            </a:r>
            <a:r>
              <a:rPr lang="ko-KR" altLang="en-US" sz="1600" b="1" dirty="0">
                <a:solidFill>
                  <a:srgbClr val="FF0000"/>
                </a:solidFill>
              </a:rPr>
              <a:t>최소화</a:t>
            </a:r>
            <a:r>
              <a:rPr lang="ko-KR" altLang="en-US" sz="1200" dirty="0"/>
              <a:t>하고자 하였음</a:t>
            </a:r>
            <a:endParaRPr lang="en-US" altLang="ko-KR" sz="1200" dirty="0"/>
          </a:p>
          <a:p>
            <a:pPr marL="0" indent="0">
              <a:buNone/>
            </a:pPr>
            <a:r>
              <a:rPr lang="ko-KR" altLang="en-US" sz="1200" dirty="0"/>
              <a:t> 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710B8046-E1A9-4D69-AE89-82E7A1C8F8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357" y="45083"/>
            <a:ext cx="660241" cy="660241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3253EAE8-51EC-4654-9DC9-86A1E46CFE1B}"/>
              </a:ext>
            </a:extLst>
          </p:cNvPr>
          <p:cNvSpPr/>
          <p:nvPr/>
        </p:nvSpPr>
        <p:spPr>
          <a:xfrm>
            <a:off x="7823197" y="1136087"/>
            <a:ext cx="3530602" cy="404223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chemeClr val="tx1"/>
                </a:solidFill>
              </a:rPr>
              <a:t>※ </a:t>
            </a:r>
            <a:r>
              <a:rPr lang="ko-KR" altLang="en-US" sz="1000" dirty="0">
                <a:solidFill>
                  <a:schemeClr val="tx1"/>
                </a:solidFill>
              </a:rPr>
              <a:t>각 번호 별 설명</a:t>
            </a:r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1. </a:t>
            </a:r>
            <a:r>
              <a:rPr lang="ko-KR" altLang="en-US" sz="1200" b="1" dirty="0">
                <a:solidFill>
                  <a:schemeClr val="tx1"/>
                </a:solidFill>
              </a:rPr>
              <a:t>제품 검색 리스트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현재까지 저장되어 검색된 </a:t>
            </a:r>
            <a:r>
              <a:rPr lang="ko-KR" altLang="en-US" sz="1200" b="1" dirty="0">
                <a:solidFill>
                  <a:srgbClr val="FF0000"/>
                </a:solidFill>
              </a:rPr>
              <a:t>제품 리스트</a:t>
            </a:r>
            <a:r>
              <a:rPr lang="en-US" altLang="ko-KR" sz="1200" b="1" dirty="0">
                <a:solidFill>
                  <a:srgbClr val="FF0000"/>
                </a:solidFill>
              </a:rPr>
              <a:t>.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2. </a:t>
            </a:r>
            <a:r>
              <a:rPr lang="ko-KR" altLang="en-US" sz="1200" b="1" dirty="0">
                <a:solidFill>
                  <a:schemeClr val="tx1"/>
                </a:solidFill>
              </a:rPr>
              <a:t>사진 등록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등록하고자 하는 제품의 </a:t>
            </a:r>
            <a:r>
              <a:rPr lang="ko-KR" altLang="en-US" sz="1200" b="1" dirty="0">
                <a:solidFill>
                  <a:srgbClr val="FF0000"/>
                </a:solidFill>
              </a:rPr>
              <a:t>이미지 등록</a:t>
            </a:r>
            <a:r>
              <a:rPr lang="en-US" altLang="ko-KR" sz="1200" b="1" dirty="0">
                <a:solidFill>
                  <a:srgbClr val="FF0000"/>
                </a:solidFill>
              </a:rPr>
              <a:t>.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3. </a:t>
            </a:r>
            <a:r>
              <a:rPr lang="ko-KR" altLang="en-US" sz="1200" b="1" dirty="0">
                <a:solidFill>
                  <a:schemeClr val="tx1"/>
                </a:solidFill>
              </a:rPr>
              <a:t>등록 취소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작성하고 있는 제품 등록 </a:t>
            </a:r>
            <a:r>
              <a:rPr lang="ko-KR" altLang="en-US" sz="1200" b="1" dirty="0">
                <a:solidFill>
                  <a:srgbClr val="FF0000"/>
                </a:solidFill>
              </a:rPr>
              <a:t>취소</a:t>
            </a:r>
            <a:r>
              <a:rPr lang="en-US" altLang="ko-KR" sz="1200" b="1" dirty="0">
                <a:solidFill>
                  <a:srgbClr val="FF0000"/>
                </a:solidFill>
              </a:rPr>
              <a:t>.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4. </a:t>
            </a:r>
            <a:r>
              <a:rPr lang="ko-KR" altLang="en-US" sz="1200" b="1" dirty="0">
                <a:solidFill>
                  <a:schemeClr val="tx1"/>
                </a:solidFill>
              </a:rPr>
              <a:t>등록하기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작성중인 </a:t>
            </a:r>
            <a:r>
              <a:rPr lang="ko-KR" altLang="en-US" sz="1200" b="1" dirty="0">
                <a:solidFill>
                  <a:srgbClr val="FF0000"/>
                </a:solidFill>
              </a:rPr>
              <a:t>제품 등록</a:t>
            </a:r>
            <a:r>
              <a:rPr lang="en-US" altLang="ko-KR" sz="1200" b="1" dirty="0">
                <a:solidFill>
                  <a:srgbClr val="FF0000"/>
                </a:solidFill>
              </a:rPr>
              <a:t>.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5. </a:t>
            </a:r>
            <a:r>
              <a:rPr lang="ko-KR" altLang="en-US" sz="1200" b="1" dirty="0">
                <a:solidFill>
                  <a:schemeClr val="tx1"/>
                </a:solidFill>
              </a:rPr>
              <a:t>검색 건수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검색된 모든 제품의 </a:t>
            </a:r>
            <a:r>
              <a:rPr lang="ko-KR" altLang="en-US" sz="1200" b="1" dirty="0">
                <a:solidFill>
                  <a:srgbClr val="FF0000"/>
                </a:solidFill>
              </a:rPr>
              <a:t>수량</a:t>
            </a:r>
            <a:endParaRPr lang="en-US" altLang="ko-KR" sz="1000" b="1" dirty="0">
              <a:solidFill>
                <a:srgbClr val="FF0000"/>
              </a:solidFill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F4FC806D-DC48-4948-9553-F977BB38CA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341" y="1133149"/>
            <a:ext cx="6996563" cy="404488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" name="타원 16">
            <a:extLst>
              <a:ext uri="{FF2B5EF4-FFF2-40B4-BE49-F238E27FC236}">
                <a16:creationId xmlns:a16="http://schemas.microsoft.com/office/drawing/2014/main" id="{65C23175-3DB3-467E-8BBD-03C3AB025337}"/>
              </a:ext>
            </a:extLst>
          </p:cNvPr>
          <p:cNvSpPr/>
          <p:nvPr/>
        </p:nvSpPr>
        <p:spPr>
          <a:xfrm>
            <a:off x="1339403" y="4299253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7ACC3238-55C9-453F-A4A0-E38C15C6FF58}"/>
              </a:ext>
            </a:extLst>
          </p:cNvPr>
          <p:cNvSpPr/>
          <p:nvPr/>
        </p:nvSpPr>
        <p:spPr>
          <a:xfrm>
            <a:off x="1935825" y="3672236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AD52107A-D86C-4673-B102-71CC68E6E3F6}"/>
              </a:ext>
            </a:extLst>
          </p:cNvPr>
          <p:cNvSpPr/>
          <p:nvPr/>
        </p:nvSpPr>
        <p:spPr>
          <a:xfrm>
            <a:off x="5496557" y="3702449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CB7024C3-74D4-45CA-A786-F0821ED6FE1E}"/>
              </a:ext>
            </a:extLst>
          </p:cNvPr>
          <p:cNvSpPr/>
          <p:nvPr/>
        </p:nvSpPr>
        <p:spPr>
          <a:xfrm>
            <a:off x="6293664" y="3940090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5B450BF5-094D-4DDB-A857-AE199C64FDDF}"/>
              </a:ext>
            </a:extLst>
          </p:cNvPr>
          <p:cNvSpPr/>
          <p:nvPr/>
        </p:nvSpPr>
        <p:spPr>
          <a:xfrm>
            <a:off x="6825671" y="3672236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5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04270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0D0C4CB-C449-469E-AB46-A6A305822E91}"/>
              </a:ext>
            </a:extLst>
          </p:cNvPr>
          <p:cNvSpPr/>
          <p:nvPr/>
        </p:nvSpPr>
        <p:spPr>
          <a:xfrm>
            <a:off x="0" y="0"/>
            <a:ext cx="12192000" cy="74893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C9FFFAC-1336-46E9-9A1B-43686BAFE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1285"/>
            <a:ext cx="10515600" cy="627652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6. </a:t>
            </a:r>
            <a:r>
              <a:rPr lang="ko-KR" altLang="en-US" dirty="0"/>
              <a:t>화면 </a:t>
            </a:r>
            <a:r>
              <a:rPr lang="en-US" altLang="ko-KR" dirty="0" err="1"/>
              <a:t>ui</a:t>
            </a:r>
            <a:r>
              <a:rPr lang="en-US" altLang="ko-KR" dirty="0"/>
              <a:t> </a:t>
            </a:r>
            <a:r>
              <a:rPr lang="ko-KR" altLang="en-US" dirty="0"/>
              <a:t>구성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71EBA486-01CD-4ED7-92C8-82699434C2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54740"/>
            <a:ext cx="10515600" cy="362329"/>
          </a:xfrm>
          <a:ln>
            <a:solidFill>
              <a:schemeClr val="bg1"/>
            </a:solidFill>
          </a:ln>
        </p:spPr>
        <p:txBody>
          <a:bodyPr>
            <a:normAutofit fontScale="92500" lnSpcReduction="20000"/>
          </a:bodyPr>
          <a:lstStyle/>
          <a:p>
            <a:pPr>
              <a:lnSpc>
                <a:spcPct val="110000"/>
              </a:lnSpc>
            </a:pPr>
            <a:r>
              <a:rPr lang="ko-KR" altLang="en-US" sz="2000" dirty="0"/>
              <a:t>통합검색 등록 화면 </a:t>
            </a:r>
            <a:r>
              <a:rPr lang="en-US" altLang="ko-KR" sz="2000" dirty="0" err="1"/>
              <a:t>ui</a:t>
            </a:r>
            <a:endParaRPr lang="ko-KR" altLang="en-US" sz="2000" dirty="0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9017E6C7-FD7C-48E6-B447-EF78AFD9174F}"/>
              </a:ext>
            </a:extLst>
          </p:cNvPr>
          <p:cNvSpPr txBox="1">
            <a:spLocks/>
          </p:cNvSpPr>
          <p:nvPr/>
        </p:nvSpPr>
        <p:spPr>
          <a:xfrm>
            <a:off x="838199" y="5178322"/>
            <a:ext cx="10515602" cy="132407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200" dirty="0"/>
              <a:t>통합검색 화면 </a:t>
            </a:r>
            <a:r>
              <a:rPr lang="en-US" altLang="ko-KR" sz="1200" dirty="0" err="1"/>
              <a:t>ui</a:t>
            </a:r>
            <a:r>
              <a:rPr lang="en-US" altLang="ko-KR" sz="1200" dirty="0"/>
              <a:t> </a:t>
            </a:r>
            <a:r>
              <a:rPr lang="ko-KR" altLang="en-US" sz="1200" dirty="0"/>
              <a:t>설명</a:t>
            </a:r>
            <a:endParaRPr lang="en-US" altLang="ko-KR" sz="1200" dirty="0"/>
          </a:p>
          <a:p>
            <a:pPr marL="0" indent="0">
              <a:buNone/>
            </a:pPr>
            <a:r>
              <a:rPr lang="en-US" altLang="ko-KR" sz="1200" dirty="0"/>
              <a:t> </a:t>
            </a:r>
            <a:r>
              <a:rPr lang="ko-KR" altLang="en-US" sz="1200" dirty="0"/>
              <a:t>사용자가 설정할 수 있는 검색 사항을 다양하게 함으로서 찾고자 하는 제품군을 찾는 것에 대한 </a:t>
            </a:r>
            <a:r>
              <a:rPr lang="ko-KR" altLang="en-US" sz="1600" b="1" dirty="0">
                <a:solidFill>
                  <a:srgbClr val="0070C0"/>
                </a:solidFill>
              </a:rPr>
              <a:t>편의성</a:t>
            </a:r>
            <a:r>
              <a:rPr lang="ko-KR" altLang="en-US" sz="1200" dirty="0"/>
              <a:t>을 </a:t>
            </a:r>
            <a:r>
              <a:rPr lang="ko-KR" altLang="en-US" sz="1600" b="1" dirty="0">
                <a:solidFill>
                  <a:srgbClr val="FF0000"/>
                </a:solidFill>
              </a:rPr>
              <a:t>제공</a:t>
            </a:r>
            <a:r>
              <a:rPr lang="ko-KR" altLang="en-US" sz="1200" dirty="0"/>
              <a:t>하고자 하였음</a:t>
            </a:r>
            <a:endParaRPr lang="en-US" altLang="ko-KR" sz="1200" dirty="0"/>
          </a:p>
          <a:p>
            <a:pPr marL="0" indent="0">
              <a:buNone/>
            </a:pPr>
            <a:r>
              <a:rPr lang="en-US" altLang="ko-KR" sz="1200" dirty="0"/>
              <a:t> </a:t>
            </a:r>
            <a:r>
              <a:rPr lang="ko-KR" altLang="en-US" sz="1200" dirty="0"/>
              <a:t>원하는 제품 행에 대한 정보의 등록</a:t>
            </a:r>
            <a:r>
              <a:rPr lang="en-US" altLang="ko-KR" sz="1200" dirty="0"/>
              <a:t>/</a:t>
            </a:r>
            <a:r>
              <a:rPr lang="ko-KR" altLang="en-US" sz="1200" dirty="0"/>
              <a:t> 수정</a:t>
            </a:r>
            <a:r>
              <a:rPr lang="en-US" altLang="ko-KR" sz="1200" dirty="0"/>
              <a:t>/ </a:t>
            </a:r>
            <a:r>
              <a:rPr lang="ko-KR" altLang="en-US" sz="1200" dirty="0"/>
              <a:t>삭제 과정을 간소화 함으로서 수정 </a:t>
            </a:r>
            <a:r>
              <a:rPr lang="en-US" altLang="ko-KR" sz="1200" dirty="0"/>
              <a:t>/ </a:t>
            </a:r>
            <a:r>
              <a:rPr lang="ko-KR" altLang="en-US" sz="1200" dirty="0"/>
              <a:t>삭제 과정에 소요되는 </a:t>
            </a:r>
            <a:r>
              <a:rPr lang="ko-KR" altLang="en-US" sz="1600" b="1" dirty="0">
                <a:solidFill>
                  <a:srgbClr val="0070C0"/>
                </a:solidFill>
              </a:rPr>
              <a:t>시간</a:t>
            </a:r>
            <a:r>
              <a:rPr lang="ko-KR" altLang="en-US" sz="1200" dirty="0"/>
              <a:t>을 </a:t>
            </a:r>
            <a:r>
              <a:rPr lang="ko-KR" altLang="en-US" sz="1600" b="1" dirty="0">
                <a:solidFill>
                  <a:srgbClr val="FF0000"/>
                </a:solidFill>
              </a:rPr>
              <a:t>최소화</a:t>
            </a:r>
            <a:r>
              <a:rPr lang="ko-KR" altLang="en-US" sz="1200" dirty="0"/>
              <a:t>하고자 하였음</a:t>
            </a:r>
            <a:endParaRPr lang="en-US" altLang="ko-KR" sz="1200" dirty="0"/>
          </a:p>
          <a:p>
            <a:pPr marL="0" indent="0">
              <a:buNone/>
            </a:pPr>
            <a:r>
              <a:rPr lang="ko-KR" altLang="en-US" sz="1200" dirty="0"/>
              <a:t> 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710B8046-E1A9-4D69-AE89-82E7A1C8F8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357" y="45083"/>
            <a:ext cx="660241" cy="660241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3253EAE8-51EC-4654-9DC9-86A1E46CFE1B}"/>
              </a:ext>
            </a:extLst>
          </p:cNvPr>
          <p:cNvSpPr/>
          <p:nvPr/>
        </p:nvSpPr>
        <p:spPr>
          <a:xfrm>
            <a:off x="7823197" y="1136087"/>
            <a:ext cx="3530602" cy="404223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chemeClr val="tx1"/>
                </a:solidFill>
              </a:rPr>
              <a:t>※ </a:t>
            </a:r>
            <a:r>
              <a:rPr lang="ko-KR" altLang="en-US" sz="1000" dirty="0">
                <a:solidFill>
                  <a:schemeClr val="tx1"/>
                </a:solidFill>
              </a:rPr>
              <a:t>각 번호 별 설명</a:t>
            </a:r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1. </a:t>
            </a:r>
            <a:r>
              <a:rPr lang="ko-KR" altLang="en-US" sz="1200" b="1" dirty="0">
                <a:solidFill>
                  <a:schemeClr val="tx1"/>
                </a:solidFill>
              </a:rPr>
              <a:t>제품 검색 리스트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현재까지 저장되어 검색된 </a:t>
            </a:r>
            <a:r>
              <a:rPr lang="ko-KR" altLang="en-US" sz="1200" b="1" dirty="0">
                <a:solidFill>
                  <a:srgbClr val="FF0000"/>
                </a:solidFill>
              </a:rPr>
              <a:t>제품 리스트</a:t>
            </a:r>
            <a:r>
              <a:rPr lang="en-US" altLang="ko-KR" sz="1200" b="1" dirty="0">
                <a:solidFill>
                  <a:srgbClr val="FF0000"/>
                </a:solidFill>
              </a:rPr>
              <a:t>.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2. </a:t>
            </a:r>
            <a:r>
              <a:rPr lang="ko-KR" altLang="en-US" sz="1200" b="1" dirty="0">
                <a:solidFill>
                  <a:schemeClr val="tx1"/>
                </a:solidFill>
              </a:rPr>
              <a:t>사진 등록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등록하고자 하는 </a:t>
            </a:r>
            <a:r>
              <a:rPr lang="ko-KR" altLang="en-US" sz="1200" b="1" dirty="0">
                <a:solidFill>
                  <a:srgbClr val="0070C0"/>
                </a:solidFill>
              </a:rPr>
              <a:t>제품</a:t>
            </a:r>
            <a:r>
              <a:rPr lang="ko-KR" altLang="en-US" sz="1000" dirty="0">
                <a:solidFill>
                  <a:schemeClr val="tx1"/>
                </a:solidFill>
              </a:rPr>
              <a:t>의 </a:t>
            </a:r>
            <a:r>
              <a:rPr lang="ko-KR" altLang="en-US" sz="1200" b="1" dirty="0">
                <a:solidFill>
                  <a:srgbClr val="FF0000"/>
                </a:solidFill>
              </a:rPr>
              <a:t>이미지 등록</a:t>
            </a:r>
            <a:r>
              <a:rPr lang="en-US" altLang="ko-KR" sz="1200" b="1" dirty="0">
                <a:solidFill>
                  <a:srgbClr val="FF0000"/>
                </a:solidFill>
              </a:rPr>
              <a:t>.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3. </a:t>
            </a:r>
            <a:r>
              <a:rPr lang="ko-KR" altLang="en-US" sz="1200" b="1" dirty="0">
                <a:solidFill>
                  <a:schemeClr val="tx1"/>
                </a:solidFill>
              </a:rPr>
              <a:t>등록 취소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작성하고 있는 </a:t>
            </a:r>
            <a:r>
              <a:rPr lang="ko-KR" altLang="en-US" sz="1200" b="1" dirty="0">
                <a:solidFill>
                  <a:srgbClr val="0070C0"/>
                </a:solidFill>
              </a:rPr>
              <a:t>제품</a:t>
            </a:r>
            <a:r>
              <a:rPr lang="ko-KR" altLang="en-US" sz="1000" dirty="0">
                <a:solidFill>
                  <a:schemeClr val="tx1"/>
                </a:solidFill>
              </a:rPr>
              <a:t> 등록 </a:t>
            </a:r>
            <a:r>
              <a:rPr lang="ko-KR" altLang="en-US" sz="1200" b="1" dirty="0">
                <a:solidFill>
                  <a:srgbClr val="FF0000"/>
                </a:solidFill>
              </a:rPr>
              <a:t>취소</a:t>
            </a:r>
            <a:r>
              <a:rPr lang="en-US" altLang="ko-KR" sz="1200" b="1" dirty="0">
                <a:solidFill>
                  <a:srgbClr val="FF0000"/>
                </a:solidFill>
              </a:rPr>
              <a:t>.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4. </a:t>
            </a:r>
            <a:r>
              <a:rPr lang="ko-KR" altLang="en-US" sz="1200" b="1" dirty="0">
                <a:solidFill>
                  <a:schemeClr val="tx1"/>
                </a:solidFill>
              </a:rPr>
              <a:t>등록하기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작성중인 </a:t>
            </a:r>
            <a:r>
              <a:rPr lang="ko-KR" altLang="en-US" sz="1200" b="1" dirty="0">
                <a:solidFill>
                  <a:srgbClr val="FF0000"/>
                </a:solidFill>
              </a:rPr>
              <a:t>제품 등록</a:t>
            </a:r>
            <a:r>
              <a:rPr lang="en-US" altLang="ko-KR" sz="1200" b="1" dirty="0">
                <a:solidFill>
                  <a:srgbClr val="FF0000"/>
                </a:solidFill>
              </a:rPr>
              <a:t>.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5. </a:t>
            </a:r>
            <a:r>
              <a:rPr lang="ko-KR" altLang="en-US" sz="1200" b="1" dirty="0">
                <a:solidFill>
                  <a:schemeClr val="tx1"/>
                </a:solidFill>
              </a:rPr>
              <a:t>검색 건수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검색된 모든 제품의 </a:t>
            </a:r>
            <a:r>
              <a:rPr lang="ko-KR" altLang="en-US" sz="1200" b="1" dirty="0">
                <a:solidFill>
                  <a:srgbClr val="FF0000"/>
                </a:solidFill>
              </a:rPr>
              <a:t>수량</a:t>
            </a:r>
            <a:endParaRPr lang="en-US" altLang="ko-KR" sz="12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6. </a:t>
            </a:r>
            <a:r>
              <a:rPr lang="ko-KR" altLang="en-US" sz="1200" b="1" dirty="0">
                <a:solidFill>
                  <a:schemeClr val="tx1"/>
                </a:solidFill>
              </a:rPr>
              <a:t>제품종류 선택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등록할 제품의 </a:t>
            </a:r>
            <a:r>
              <a:rPr lang="ko-KR" altLang="en-US" sz="1200" b="1" dirty="0">
                <a:solidFill>
                  <a:srgbClr val="0070C0"/>
                </a:solidFill>
              </a:rPr>
              <a:t>대분류</a:t>
            </a:r>
            <a:r>
              <a:rPr lang="en-US" altLang="ko-KR" sz="1000" dirty="0">
                <a:solidFill>
                  <a:schemeClr val="tx1"/>
                </a:solidFill>
              </a:rPr>
              <a:t>(</a:t>
            </a:r>
            <a:r>
              <a:rPr lang="ko-KR" altLang="en-US" sz="1000" dirty="0">
                <a:solidFill>
                  <a:schemeClr val="tx1"/>
                </a:solidFill>
              </a:rPr>
              <a:t>가전</a:t>
            </a:r>
            <a:r>
              <a:rPr lang="en-US" altLang="ko-KR" sz="1000" dirty="0">
                <a:solidFill>
                  <a:schemeClr val="tx1"/>
                </a:solidFill>
              </a:rPr>
              <a:t>, TV, PC, </a:t>
            </a:r>
            <a:r>
              <a:rPr lang="ko-KR" altLang="en-US" sz="1000" dirty="0">
                <a:solidFill>
                  <a:schemeClr val="tx1"/>
                </a:solidFill>
              </a:rPr>
              <a:t>모바일</a:t>
            </a:r>
            <a:r>
              <a:rPr lang="en-US" altLang="ko-KR" sz="1000" dirty="0">
                <a:solidFill>
                  <a:schemeClr val="tx1"/>
                </a:solidFill>
              </a:rPr>
              <a:t>) </a:t>
            </a:r>
            <a:r>
              <a:rPr lang="ko-KR" altLang="en-US" sz="1200" b="1" dirty="0">
                <a:solidFill>
                  <a:srgbClr val="FF0000"/>
                </a:solidFill>
              </a:rPr>
              <a:t>선택</a:t>
            </a:r>
            <a:endParaRPr lang="en-US" altLang="ko-KR" sz="1000" b="1" dirty="0">
              <a:solidFill>
                <a:srgbClr val="FF0000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810CDFF-52A9-4497-8E2A-02956DC7FF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535" y="1133668"/>
            <a:ext cx="6994326" cy="404359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3" name="타원 22">
            <a:extLst>
              <a:ext uri="{FF2B5EF4-FFF2-40B4-BE49-F238E27FC236}">
                <a16:creationId xmlns:a16="http://schemas.microsoft.com/office/drawing/2014/main" id="{97C87402-E285-4AF1-A47E-741C73A35DBD}"/>
              </a:ext>
            </a:extLst>
          </p:cNvPr>
          <p:cNvSpPr/>
          <p:nvPr/>
        </p:nvSpPr>
        <p:spPr>
          <a:xfrm>
            <a:off x="1339403" y="4299253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EAE93A63-AFA0-4B5A-AF1D-8513F87C6658}"/>
              </a:ext>
            </a:extLst>
          </p:cNvPr>
          <p:cNvSpPr/>
          <p:nvPr/>
        </p:nvSpPr>
        <p:spPr>
          <a:xfrm>
            <a:off x="1935825" y="3672236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F040B636-E5CC-4505-BCD1-CB7E3E0C41A1}"/>
              </a:ext>
            </a:extLst>
          </p:cNvPr>
          <p:cNvSpPr/>
          <p:nvPr/>
        </p:nvSpPr>
        <p:spPr>
          <a:xfrm>
            <a:off x="5496557" y="3702449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2BAAFBAC-98E1-47C7-927C-204E445CFC2D}"/>
              </a:ext>
            </a:extLst>
          </p:cNvPr>
          <p:cNvSpPr/>
          <p:nvPr/>
        </p:nvSpPr>
        <p:spPr>
          <a:xfrm>
            <a:off x="6293664" y="3940090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34C70B5C-A119-4288-8BDA-DE256EB3A77E}"/>
              </a:ext>
            </a:extLst>
          </p:cNvPr>
          <p:cNvSpPr/>
          <p:nvPr/>
        </p:nvSpPr>
        <p:spPr>
          <a:xfrm>
            <a:off x="6825671" y="3672236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5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DB0EA35D-2002-4F98-AD78-D06F39F27CB7}"/>
              </a:ext>
            </a:extLst>
          </p:cNvPr>
          <p:cNvSpPr/>
          <p:nvPr/>
        </p:nvSpPr>
        <p:spPr>
          <a:xfrm>
            <a:off x="3698794" y="3672236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6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68471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0D0C4CB-C449-469E-AB46-A6A305822E91}"/>
              </a:ext>
            </a:extLst>
          </p:cNvPr>
          <p:cNvSpPr/>
          <p:nvPr/>
        </p:nvSpPr>
        <p:spPr>
          <a:xfrm>
            <a:off x="0" y="0"/>
            <a:ext cx="12192000" cy="74893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C9FFFAC-1336-46E9-9A1B-43686BAFE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1285"/>
            <a:ext cx="10515600" cy="627652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6. </a:t>
            </a:r>
            <a:r>
              <a:rPr lang="ko-KR" altLang="en-US" dirty="0"/>
              <a:t>화면 </a:t>
            </a:r>
            <a:r>
              <a:rPr lang="en-US" altLang="ko-KR" dirty="0" err="1"/>
              <a:t>ui</a:t>
            </a:r>
            <a:r>
              <a:rPr lang="en-US" altLang="ko-KR" dirty="0"/>
              <a:t> </a:t>
            </a:r>
            <a:r>
              <a:rPr lang="ko-KR" altLang="en-US" dirty="0"/>
              <a:t>구성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71EBA486-01CD-4ED7-92C8-82699434C2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54740"/>
            <a:ext cx="10515600" cy="362329"/>
          </a:xfrm>
          <a:ln>
            <a:solidFill>
              <a:schemeClr val="bg1"/>
            </a:solidFill>
          </a:ln>
        </p:spPr>
        <p:txBody>
          <a:bodyPr>
            <a:normAutofit fontScale="92500" lnSpcReduction="20000"/>
          </a:bodyPr>
          <a:lstStyle/>
          <a:p>
            <a:pPr>
              <a:lnSpc>
                <a:spcPct val="110000"/>
              </a:lnSpc>
            </a:pPr>
            <a:r>
              <a:rPr lang="ko-KR" altLang="en-US" sz="2000" dirty="0"/>
              <a:t>통합검색 등록 화면 </a:t>
            </a:r>
            <a:r>
              <a:rPr lang="en-US" altLang="ko-KR" sz="2000" dirty="0" err="1"/>
              <a:t>ui</a:t>
            </a:r>
            <a:endParaRPr lang="ko-KR" altLang="en-US" sz="2000" dirty="0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9017E6C7-FD7C-48E6-B447-EF78AFD9174F}"/>
              </a:ext>
            </a:extLst>
          </p:cNvPr>
          <p:cNvSpPr txBox="1">
            <a:spLocks/>
          </p:cNvSpPr>
          <p:nvPr/>
        </p:nvSpPr>
        <p:spPr>
          <a:xfrm>
            <a:off x="838199" y="5178322"/>
            <a:ext cx="10515602" cy="132407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200" dirty="0"/>
              <a:t>통합검색 화면 </a:t>
            </a:r>
            <a:r>
              <a:rPr lang="en-US" altLang="ko-KR" sz="1200" dirty="0" err="1"/>
              <a:t>ui</a:t>
            </a:r>
            <a:r>
              <a:rPr lang="en-US" altLang="ko-KR" sz="1200" dirty="0"/>
              <a:t> </a:t>
            </a:r>
            <a:r>
              <a:rPr lang="ko-KR" altLang="en-US" sz="1200" dirty="0"/>
              <a:t>설명</a:t>
            </a:r>
            <a:endParaRPr lang="en-US" altLang="ko-KR" sz="1200" dirty="0"/>
          </a:p>
          <a:p>
            <a:pPr marL="0" indent="0">
              <a:buNone/>
            </a:pPr>
            <a:r>
              <a:rPr lang="en-US" altLang="ko-KR" sz="1200" dirty="0"/>
              <a:t> </a:t>
            </a:r>
            <a:r>
              <a:rPr lang="ko-KR" altLang="en-US" sz="1200" dirty="0"/>
              <a:t>사용자가 설정할 수 있는 검색 사항을 다양하게 함으로서 찾고자 하는 제품군을 찾는 것에 대한 </a:t>
            </a:r>
            <a:r>
              <a:rPr lang="ko-KR" altLang="en-US" sz="1600" b="1" dirty="0">
                <a:solidFill>
                  <a:srgbClr val="0070C0"/>
                </a:solidFill>
              </a:rPr>
              <a:t>편의성</a:t>
            </a:r>
            <a:r>
              <a:rPr lang="ko-KR" altLang="en-US" sz="1200" dirty="0"/>
              <a:t>을 </a:t>
            </a:r>
            <a:r>
              <a:rPr lang="ko-KR" altLang="en-US" sz="1600" b="1" dirty="0">
                <a:solidFill>
                  <a:srgbClr val="FF0000"/>
                </a:solidFill>
              </a:rPr>
              <a:t>제공</a:t>
            </a:r>
            <a:r>
              <a:rPr lang="ko-KR" altLang="en-US" sz="1200" dirty="0"/>
              <a:t>하고자 하였음</a:t>
            </a:r>
            <a:endParaRPr lang="en-US" altLang="ko-KR" sz="1200" dirty="0"/>
          </a:p>
          <a:p>
            <a:pPr marL="0" indent="0">
              <a:buNone/>
            </a:pPr>
            <a:r>
              <a:rPr lang="en-US" altLang="ko-KR" sz="1200" dirty="0"/>
              <a:t> </a:t>
            </a:r>
            <a:r>
              <a:rPr lang="ko-KR" altLang="en-US" sz="1200" dirty="0"/>
              <a:t>원하는 제품 행에 대한 정보의 등록</a:t>
            </a:r>
            <a:r>
              <a:rPr lang="en-US" altLang="ko-KR" sz="1200" dirty="0"/>
              <a:t>/</a:t>
            </a:r>
            <a:r>
              <a:rPr lang="ko-KR" altLang="en-US" sz="1200" dirty="0"/>
              <a:t> 수정</a:t>
            </a:r>
            <a:r>
              <a:rPr lang="en-US" altLang="ko-KR" sz="1200" dirty="0"/>
              <a:t>/ </a:t>
            </a:r>
            <a:r>
              <a:rPr lang="ko-KR" altLang="en-US" sz="1200" dirty="0"/>
              <a:t>삭제 과정을 간소화 함으로서 수정 </a:t>
            </a:r>
            <a:r>
              <a:rPr lang="en-US" altLang="ko-KR" sz="1200" dirty="0"/>
              <a:t>/ </a:t>
            </a:r>
            <a:r>
              <a:rPr lang="ko-KR" altLang="en-US" sz="1200" dirty="0"/>
              <a:t>삭제 과정에 소요되는 </a:t>
            </a:r>
            <a:r>
              <a:rPr lang="ko-KR" altLang="en-US" sz="1600" b="1" dirty="0">
                <a:solidFill>
                  <a:srgbClr val="0070C0"/>
                </a:solidFill>
              </a:rPr>
              <a:t>시간</a:t>
            </a:r>
            <a:r>
              <a:rPr lang="ko-KR" altLang="en-US" sz="1200" dirty="0"/>
              <a:t>을 </a:t>
            </a:r>
            <a:r>
              <a:rPr lang="ko-KR" altLang="en-US" sz="1600" b="1" dirty="0">
                <a:solidFill>
                  <a:srgbClr val="FF0000"/>
                </a:solidFill>
              </a:rPr>
              <a:t>최소화</a:t>
            </a:r>
            <a:r>
              <a:rPr lang="ko-KR" altLang="en-US" sz="1200" dirty="0"/>
              <a:t>하고자 하였음</a:t>
            </a:r>
            <a:endParaRPr lang="en-US" altLang="ko-KR" sz="1200" dirty="0"/>
          </a:p>
          <a:p>
            <a:pPr marL="0" indent="0">
              <a:buNone/>
            </a:pPr>
            <a:r>
              <a:rPr lang="ko-KR" altLang="en-US" sz="1200" dirty="0"/>
              <a:t> 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710B8046-E1A9-4D69-AE89-82E7A1C8F8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357" y="45083"/>
            <a:ext cx="660241" cy="660241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3253EAE8-51EC-4654-9DC9-86A1E46CFE1B}"/>
              </a:ext>
            </a:extLst>
          </p:cNvPr>
          <p:cNvSpPr/>
          <p:nvPr/>
        </p:nvSpPr>
        <p:spPr>
          <a:xfrm>
            <a:off x="7823197" y="1136087"/>
            <a:ext cx="3530602" cy="404223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chemeClr val="tx1"/>
                </a:solidFill>
              </a:rPr>
              <a:t>※ </a:t>
            </a:r>
            <a:r>
              <a:rPr lang="ko-KR" altLang="en-US" sz="1000" dirty="0">
                <a:solidFill>
                  <a:schemeClr val="tx1"/>
                </a:solidFill>
              </a:rPr>
              <a:t>각 번호 별 설명</a:t>
            </a:r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1. </a:t>
            </a:r>
            <a:r>
              <a:rPr lang="ko-KR" altLang="en-US" sz="1200" b="1" dirty="0">
                <a:solidFill>
                  <a:schemeClr val="tx1"/>
                </a:solidFill>
              </a:rPr>
              <a:t>제품 검색 리스트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현재까지 저장되어 검색된 </a:t>
            </a:r>
            <a:r>
              <a:rPr lang="ko-KR" altLang="en-US" sz="1200" b="1" dirty="0">
                <a:solidFill>
                  <a:srgbClr val="FF0000"/>
                </a:solidFill>
              </a:rPr>
              <a:t>제품 리스트</a:t>
            </a:r>
            <a:r>
              <a:rPr lang="en-US" altLang="ko-KR" sz="1200" b="1" dirty="0">
                <a:solidFill>
                  <a:srgbClr val="FF0000"/>
                </a:solidFill>
              </a:rPr>
              <a:t>.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2. </a:t>
            </a:r>
            <a:r>
              <a:rPr lang="ko-KR" altLang="en-US" sz="1200" b="1" dirty="0">
                <a:solidFill>
                  <a:schemeClr val="tx1"/>
                </a:solidFill>
              </a:rPr>
              <a:t>사진 등록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등록하고자 하는 </a:t>
            </a:r>
            <a:r>
              <a:rPr lang="ko-KR" altLang="en-US" sz="1200" b="1" dirty="0">
                <a:solidFill>
                  <a:srgbClr val="0070C0"/>
                </a:solidFill>
              </a:rPr>
              <a:t>제품</a:t>
            </a:r>
            <a:r>
              <a:rPr lang="ko-KR" altLang="en-US" sz="1000" dirty="0">
                <a:solidFill>
                  <a:schemeClr val="tx1"/>
                </a:solidFill>
              </a:rPr>
              <a:t>의 </a:t>
            </a:r>
            <a:r>
              <a:rPr lang="ko-KR" altLang="en-US" sz="1200" b="1" dirty="0">
                <a:solidFill>
                  <a:srgbClr val="FF0000"/>
                </a:solidFill>
              </a:rPr>
              <a:t>이미지 등록</a:t>
            </a:r>
            <a:r>
              <a:rPr lang="en-US" altLang="ko-KR" sz="1200" b="1" dirty="0">
                <a:solidFill>
                  <a:srgbClr val="FF0000"/>
                </a:solidFill>
              </a:rPr>
              <a:t>.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3. </a:t>
            </a:r>
            <a:r>
              <a:rPr lang="ko-KR" altLang="en-US" sz="1200" b="1" dirty="0">
                <a:solidFill>
                  <a:schemeClr val="tx1"/>
                </a:solidFill>
              </a:rPr>
              <a:t>등록 취소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작성하고 있는 </a:t>
            </a:r>
            <a:r>
              <a:rPr lang="ko-KR" altLang="en-US" sz="1200" b="1" dirty="0">
                <a:solidFill>
                  <a:srgbClr val="0070C0"/>
                </a:solidFill>
              </a:rPr>
              <a:t>제품</a:t>
            </a:r>
            <a:r>
              <a:rPr lang="ko-KR" altLang="en-US" sz="1000" dirty="0">
                <a:solidFill>
                  <a:schemeClr val="tx1"/>
                </a:solidFill>
              </a:rPr>
              <a:t> 등록 </a:t>
            </a:r>
            <a:r>
              <a:rPr lang="ko-KR" altLang="en-US" sz="1200" b="1" dirty="0">
                <a:solidFill>
                  <a:srgbClr val="FF0000"/>
                </a:solidFill>
              </a:rPr>
              <a:t>취소</a:t>
            </a:r>
            <a:r>
              <a:rPr lang="en-US" altLang="ko-KR" sz="1200" b="1" dirty="0">
                <a:solidFill>
                  <a:srgbClr val="FF0000"/>
                </a:solidFill>
              </a:rPr>
              <a:t>.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4. </a:t>
            </a:r>
            <a:r>
              <a:rPr lang="ko-KR" altLang="en-US" sz="1200" b="1" dirty="0">
                <a:solidFill>
                  <a:schemeClr val="tx1"/>
                </a:solidFill>
              </a:rPr>
              <a:t>등록하기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작성중인 </a:t>
            </a:r>
            <a:r>
              <a:rPr lang="ko-KR" altLang="en-US" sz="1200" b="1" dirty="0">
                <a:solidFill>
                  <a:srgbClr val="FF0000"/>
                </a:solidFill>
              </a:rPr>
              <a:t>제품 등록</a:t>
            </a:r>
            <a:r>
              <a:rPr lang="en-US" altLang="ko-KR" sz="1200" b="1" dirty="0">
                <a:solidFill>
                  <a:srgbClr val="FF0000"/>
                </a:solidFill>
              </a:rPr>
              <a:t>.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5. </a:t>
            </a:r>
            <a:r>
              <a:rPr lang="ko-KR" altLang="en-US" sz="1200" b="1" dirty="0">
                <a:solidFill>
                  <a:schemeClr val="tx1"/>
                </a:solidFill>
              </a:rPr>
              <a:t>검색 건수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검색된 모든 제품의 </a:t>
            </a:r>
            <a:r>
              <a:rPr lang="ko-KR" altLang="en-US" sz="1200" b="1" dirty="0">
                <a:solidFill>
                  <a:srgbClr val="FF0000"/>
                </a:solidFill>
              </a:rPr>
              <a:t>수량</a:t>
            </a:r>
            <a:endParaRPr lang="en-US" altLang="ko-KR" sz="12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6. </a:t>
            </a:r>
            <a:r>
              <a:rPr lang="ko-KR" altLang="en-US" sz="1200" b="1" dirty="0">
                <a:solidFill>
                  <a:schemeClr val="tx1"/>
                </a:solidFill>
              </a:rPr>
              <a:t>세부분류 선택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등록할 제품의 대분류의</a:t>
            </a:r>
            <a:r>
              <a:rPr lang="ko-KR" altLang="en-US" sz="1200" b="1" dirty="0">
                <a:solidFill>
                  <a:srgbClr val="0070C0"/>
                </a:solidFill>
              </a:rPr>
              <a:t> 세부분류</a:t>
            </a:r>
            <a:r>
              <a:rPr lang="en-US" altLang="ko-KR" sz="1200" b="1" dirty="0">
                <a:solidFill>
                  <a:srgbClr val="0070C0"/>
                </a:solidFill>
              </a:rPr>
              <a:t>(</a:t>
            </a:r>
            <a:r>
              <a:rPr lang="ko-KR" altLang="en-US" sz="1200" b="1" dirty="0">
                <a:solidFill>
                  <a:srgbClr val="0070C0"/>
                </a:solidFill>
              </a:rPr>
              <a:t>중분류</a:t>
            </a:r>
            <a:r>
              <a:rPr lang="en-US" altLang="ko-KR" sz="1200" b="1" dirty="0">
                <a:solidFill>
                  <a:srgbClr val="0070C0"/>
                </a:solidFill>
              </a:rPr>
              <a:t>)</a:t>
            </a:r>
            <a:r>
              <a:rPr lang="en-US" altLang="ko-KR" sz="1000" dirty="0">
                <a:solidFill>
                  <a:schemeClr val="tx1"/>
                </a:solidFill>
              </a:rPr>
              <a:t> </a:t>
            </a:r>
            <a:r>
              <a:rPr lang="ko-KR" altLang="en-US" sz="1200" b="1" dirty="0">
                <a:solidFill>
                  <a:srgbClr val="FF0000"/>
                </a:solidFill>
              </a:rPr>
              <a:t>선택</a:t>
            </a:r>
            <a:endParaRPr lang="en-US" altLang="ko-KR" sz="1000" b="1" dirty="0">
              <a:solidFill>
                <a:srgbClr val="FF0000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42C64D9-DDB0-4302-A65C-0B1D5957BC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130612"/>
            <a:ext cx="6984996" cy="403820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3" name="타원 22">
            <a:extLst>
              <a:ext uri="{FF2B5EF4-FFF2-40B4-BE49-F238E27FC236}">
                <a16:creationId xmlns:a16="http://schemas.microsoft.com/office/drawing/2014/main" id="{A53B4EF0-CC75-467A-9A61-87A7595E6C11}"/>
              </a:ext>
            </a:extLst>
          </p:cNvPr>
          <p:cNvSpPr/>
          <p:nvPr/>
        </p:nvSpPr>
        <p:spPr>
          <a:xfrm>
            <a:off x="1339403" y="4299253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AF788195-98A7-4FFE-B6B5-242DA942D632}"/>
              </a:ext>
            </a:extLst>
          </p:cNvPr>
          <p:cNvSpPr/>
          <p:nvPr/>
        </p:nvSpPr>
        <p:spPr>
          <a:xfrm>
            <a:off x="1935825" y="3672236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28215A31-6803-4292-8508-D9D96E45BFAF}"/>
              </a:ext>
            </a:extLst>
          </p:cNvPr>
          <p:cNvSpPr/>
          <p:nvPr/>
        </p:nvSpPr>
        <p:spPr>
          <a:xfrm>
            <a:off x="5496557" y="3702449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918BEB8D-F2B9-41C3-94B9-0A57CAE97622}"/>
              </a:ext>
            </a:extLst>
          </p:cNvPr>
          <p:cNvSpPr/>
          <p:nvPr/>
        </p:nvSpPr>
        <p:spPr>
          <a:xfrm>
            <a:off x="6293664" y="3940090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5006CD1B-2038-4B2F-B224-801D4E3DA87A}"/>
              </a:ext>
            </a:extLst>
          </p:cNvPr>
          <p:cNvSpPr/>
          <p:nvPr/>
        </p:nvSpPr>
        <p:spPr>
          <a:xfrm>
            <a:off x="6825671" y="3672236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5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C85A0263-5BF7-49F9-8551-679EE0E8610E}"/>
              </a:ext>
            </a:extLst>
          </p:cNvPr>
          <p:cNvSpPr/>
          <p:nvPr/>
        </p:nvSpPr>
        <p:spPr>
          <a:xfrm>
            <a:off x="3864257" y="3663527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6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83687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0D0C4CB-C449-469E-AB46-A6A305822E91}"/>
              </a:ext>
            </a:extLst>
          </p:cNvPr>
          <p:cNvSpPr/>
          <p:nvPr/>
        </p:nvSpPr>
        <p:spPr>
          <a:xfrm>
            <a:off x="0" y="0"/>
            <a:ext cx="12192000" cy="74893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C9FFFAC-1336-46E9-9A1B-43686BAFE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1285"/>
            <a:ext cx="10515600" cy="627652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6. </a:t>
            </a:r>
            <a:r>
              <a:rPr lang="ko-KR" altLang="en-US" dirty="0"/>
              <a:t>화면 </a:t>
            </a:r>
            <a:r>
              <a:rPr lang="en-US" altLang="ko-KR" dirty="0" err="1"/>
              <a:t>ui</a:t>
            </a:r>
            <a:r>
              <a:rPr lang="en-US" altLang="ko-KR" dirty="0"/>
              <a:t> </a:t>
            </a:r>
            <a:r>
              <a:rPr lang="ko-KR" altLang="en-US" dirty="0"/>
              <a:t>구성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71EBA486-01CD-4ED7-92C8-82699434C2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54740"/>
            <a:ext cx="10515600" cy="362329"/>
          </a:xfrm>
          <a:ln>
            <a:solidFill>
              <a:schemeClr val="bg1"/>
            </a:solidFill>
          </a:ln>
        </p:spPr>
        <p:txBody>
          <a:bodyPr>
            <a:normAutofit fontScale="92500" lnSpcReduction="20000"/>
          </a:bodyPr>
          <a:lstStyle/>
          <a:p>
            <a:pPr>
              <a:lnSpc>
                <a:spcPct val="110000"/>
              </a:lnSpc>
            </a:pPr>
            <a:r>
              <a:rPr lang="ko-KR" altLang="en-US" sz="2000" dirty="0"/>
              <a:t>통합검색 등록 화면 </a:t>
            </a:r>
            <a:r>
              <a:rPr lang="en-US" altLang="ko-KR" sz="2000" dirty="0" err="1"/>
              <a:t>ui</a:t>
            </a:r>
            <a:endParaRPr lang="ko-KR" altLang="en-US" sz="2000" dirty="0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9017E6C7-FD7C-48E6-B447-EF78AFD9174F}"/>
              </a:ext>
            </a:extLst>
          </p:cNvPr>
          <p:cNvSpPr txBox="1">
            <a:spLocks/>
          </p:cNvSpPr>
          <p:nvPr/>
        </p:nvSpPr>
        <p:spPr>
          <a:xfrm>
            <a:off x="838199" y="5178322"/>
            <a:ext cx="10515602" cy="132407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200" dirty="0"/>
              <a:t>통합검색 화면 </a:t>
            </a:r>
            <a:r>
              <a:rPr lang="en-US" altLang="ko-KR" sz="1200" dirty="0" err="1"/>
              <a:t>ui</a:t>
            </a:r>
            <a:r>
              <a:rPr lang="en-US" altLang="ko-KR" sz="1200" dirty="0"/>
              <a:t> </a:t>
            </a:r>
            <a:r>
              <a:rPr lang="ko-KR" altLang="en-US" sz="1200" dirty="0"/>
              <a:t>설명</a:t>
            </a:r>
            <a:endParaRPr lang="en-US" altLang="ko-KR" sz="1200" dirty="0"/>
          </a:p>
          <a:p>
            <a:pPr marL="0" indent="0">
              <a:buNone/>
            </a:pPr>
            <a:r>
              <a:rPr lang="en-US" altLang="ko-KR" sz="1200" dirty="0"/>
              <a:t> </a:t>
            </a:r>
            <a:r>
              <a:rPr lang="ko-KR" altLang="en-US" sz="1200" dirty="0"/>
              <a:t>사용자가 설정할 수 있는 검색 사항을 다양하게 함으로서 찾고자 하는 제품군을 찾는 것에 대한 </a:t>
            </a:r>
            <a:r>
              <a:rPr lang="ko-KR" altLang="en-US" sz="1600" b="1" dirty="0">
                <a:solidFill>
                  <a:srgbClr val="0070C0"/>
                </a:solidFill>
              </a:rPr>
              <a:t>편의성</a:t>
            </a:r>
            <a:r>
              <a:rPr lang="ko-KR" altLang="en-US" sz="1200" dirty="0"/>
              <a:t>을 </a:t>
            </a:r>
            <a:r>
              <a:rPr lang="ko-KR" altLang="en-US" sz="1600" b="1" dirty="0">
                <a:solidFill>
                  <a:srgbClr val="FF0000"/>
                </a:solidFill>
              </a:rPr>
              <a:t>제공</a:t>
            </a:r>
            <a:r>
              <a:rPr lang="ko-KR" altLang="en-US" sz="1200" dirty="0"/>
              <a:t>하고자 하였음</a:t>
            </a:r>
            <a:endParaRPr lang="en-US" altLang="ko-KR" sz="1200" dirty="0"/>
          </a:p>
          <a:p>
            <a:pPr marL="0" indent="0">
              <a:buNone/>
            </a:pPr>
            <a:r>
              <a:rPr lang="en-US" altLang="ko-KR" sz="1200" dirty="0"/>
              <a:t> </a:t>
            </a:r>
            <a:r>
              <a:rPr lang="ko-KR" altLang="en-US" sz="1200" dirty="0"/>
              <a:t>원하는 제품 행에 대한 정보의 등록</a:t>
            </a:r>
            <a:r>
              <a:rPr lang="en-US" altLang="ko-KR" sz="1200" dirty="0"/>
              <a:t>/</a:t>
            </a:r>
            <a:r>
              <a:rPr lang="ko-KR" altLang="en-US" sz="1200" dirty="0"/>
              <a:t> 수정</a:t>
            </a:r>
            <a:r>
              <a:rPr lang="en-US" altLang="ko-KR" sz="1200" dirty="0"/>
              <a:t>/ </a:t>
            </a:r>
            <a:r>
              <a:rPr lang="ko-KR" altLang="en-US" sz="1200" dirty="0"/>
              <a:t>삭제 과정을 간소화 함으로서 수정 </a:t>
            </a:r>
            <a:r>
              <a:rPr lang="en-US" altLang="ko-KR" sz="1200" dirty="0"/>
              <a:t>/ </a:t>
            </a:r>
            <a:r>
              <a:rPr lang="ko-KR" altLang="en-US" sz="1200" dirty="0"/>
              <a:t>삭제 과정에 소요되는 </a:t>
            </a:r>
            <a:r>
              <a:rPr lang="ko-KR" altLang="en-US" sz="1600" b="1" dirty="0">
                <a:solidFill>
                  <a:srgbClr val="0070C0"/>
                </a:solidFill>
              </a:rPr>
              <a:t>시간</a:t>
            </a:r>
            <a:r>
              <a:rPr lang="ko-KR" altLang="en-US" sz="1200" dirty="0"/>
              <a:t>을 </a:t>
            </a:r>
            <a:r>
              <a:rPr lang="ko-KR" altLang="en-US" sz="1600" b="1" dirty="0">
                <a:solidFill>
                  <a:srgbClr val="FF0000"/>
                </a:solidFill>
              </a:rPr>
              <a:t>최소화</a:t>
            </a:r>
            <a:r>
              <a:rPr lang="ko-KR" altLang="en-US" sz="1200" dirty="0"/>
              <a:t>하고자 하였음</a:t>
            </a:r>
            <a:endParaRPr lang="en-US" altLang="ko-KR" sz="1200" dirty="0"/>
          </a:p>
          <a:p>
            <a:pPr marL="0" indent="0">
              <a:buNone/>
            </a:pPr>
            <a:r>
              <a:rPr lang="ko-KR" altLang="en-US" sz="1200" dirty="0"/>
              <a:t> 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710B8046-E1A9-4D69-AE89-82E7A1C8F8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357" y="45083"/>
            <a:ext cx="660241" cy="660241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3253EAE8-51EC-4654-9DC9-86A1E46CFE1B}"/>
              </a:ext>
            </a:extLst>
          </p:cNvPr>
          <p:cNvSpPr/>
          <p:nvPr/>
        </p:nvSpPr>
        <p:spPr>
          <a:xfrm>
            <a:off x="7823197" y="1136087"/>
            <a:ext cx="3530602" cy="404223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chemeClr val="tx1"/>
                </a:solidFill>
              </a:rPr>
              <a:t>※ </a:t>
            </a:r>
            <a:r>
              <a:rPr lang="ko-KR" altLang="en-US" sz="1000" dirty="0">
                <a:solidFill>
                  <a:schemeClr val="tx1"/>
                </a:solidFill>
              </a:rPr>
              <a:t>각 번호 별 설명</a:t>
            </a:r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1. </a:t>
            </a:r>
            <a:r>
              <a:rPr lang="ko-KR" altLang="en-US" sz="1200" b="1" dirty="0">
                <a:solidFill>
                  <a:schemeClr val="tx1"/>
                </a:solidFill>
              </a:rPr>
              <a:t>제품 검색 리스트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현재까지 저장되어 검색된 </a:t>
            </a:r>
            <a:r>
              <a:rPr lang="ko-KR" altLang="en-US" sz="1200" b="1" dirty="0">
                <a:solidFill>
                  <a:srgbClr val="FF0000"/>
                </a:solidFill>
              </a:rPr>
              <a:t>제품 리스트</a:t>
            </a:r>
            <a:r>
              <a:rPr lang="en-US" altLang="ko-KR" sz="1200" b="1" dirty="0">
                <a:solidFill>
                  <a:srgbClr val="FF0000"/>
                </a:solidFill>
              </a:rPr>
              <a:t>.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2. </a:t>
            </a:r>
            <a:r>
              <a:rPr lang="ko-KR" altLang="en-US" sz="1200" b="1" dirty="0">
                <a:solidFill>
                  <a:schemeClr val="tx1"/>
                </a:solidFill>
              </a:rPr>
              <a:t>사진 등록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등록하고자 하는 </a:t>
            </a:r>
            <a:r>
              <a:rPr lang="ko-KR" altLang="en-US" sz="1200" b="1" dirty="0">
                <a:solidFill>
                  <a:srgbClr val="0070C0"/>
                </a:solidFill>
              </a:rPr>
              <a:t>제품</a:t>
            </a:r>
            <a:r>
              <a:rPr lang="ko-KR" altLang="en-US" sz="1000" dirty="0">
                <a:solidFill>
                  <a:schemeClr val="tx1"/>
                </a:solidFill>
              </a:rPr>
              <a:t>의 </a:t>
            </a:r>
            <a:r>
              <a:rPr lang="ko-KR" altLang="en-US" sz="1200" b="1" dirty="0">
                <a:solidFill>
                  <a:srgbClr val="FF0000"/>
                </a:solidFill>
              </a:rPr>
              <a:t>이미지 등록</a:t>
            </a:r>
            <a:r>
              <a:rPr lang="en-US" altLang="ko-KR" sz="1200" b="1" dirty="0">
                <a:solidFill>
                  <a:srgbClr val="FF0000"/>
                </a:solidFill>
              </a:rPr>
              <a:t>.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3. </a:t>
            </a:r>
            <a:r>
              <a:rPr lang="ko-KR" altLang="en-US" sz="1200" b="1" dirty="0">
                <a:solidFill>
                  <a:schemeClr val="tx1"/>
                </a:solidFill>
              </a:rPr>
              <a:t>등록 취소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작성하고 있는 </a:t>
            </a:r>
            <a:r>
              <a:rPr lang="ko-KR" altLang="en-US" sz="1200" b="1" dirty="0">
                <a:solidFill>
                  <a:srgbClr val="0070C0"/>
                </a:solidFill>
              </a:rPr>
              <a:t>제품</a:t>
            </a:r>
            <a:r>
              <a:rPr lang="ko-KR" altLang="en-US" sz="1000" dirty="0">
                <a:solidFill>
                  <a:schemeClr val="tx1"/>
                </a:solidFill>
              </a:rPr>
              <a:t> 등록 </a:t>
            </a:r>
            <a:r>
              <a:rPr lang="ko-KR" altLang="en-US" sz="1200" b="1" dirty="0">
                <a:solidFill>
                  <a:srgbClr val="FF0000"/>
                </a:solidFill>
              </a:rPr>
              <a:t>취소</a:t>
            </a:r>
            <a:r>
              <a:rPr lang="en-US" altLang="ko-KR" sz="1200" b="1" dirty="0">
                <a:solidFill>
                  <a:srgbClr val="FF0000"/>
                </a:solidFill>
              </a:rPr>
              <a:t>.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4. </a:t>
            </a:r>
            <a:r>
              <a:rPr lang="ko-KR" altLang="en-US" sz="1200" b="1" dirty="0">
                <a:solidFill>
                  <a:schemeClr val="tx1"/>
                </a:solidFill>
              </a:rPr>
              <a:t>등록하기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작성중인 </a:t>
            </a:r>
            <a:r>
              <a:rPr lang="ko-KR" altLang="en-US" sz="1200" b="1" dirty="0">
                <a:solidFill>
                  <a:srgbClr val="FF0000"/>
                </a:solidFill>
              </a:rPr>
              <a:t>제품 등록</a:t>
            </a:r>
            <a:r>
              <a:rPr lang="en-US" altLang="ko-KR" sz="1200" b="1" dirty="0">
                <a:solidFill>
                  <a:srgbClr val="FF0000"/>
                </a:solidFill>
              </a:rPr>
              <a:t>.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5. </a:t>
            </a:r>
            <a:r>
              <a:rPr lang="ko-KR" altLang="en-US" sz="1200" b="1" dirty="0">
                <a:solidFill>
                  <a:schemeClr val="tx1"/>
                </a:solidFill>
              </a:rPr>
              <a:t>검색 건수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검색된 모든 제품의 </a:t>
            </a:r>
            <a:r>
              <a:rPr lang="ko-KR" altLang="en-US" sz="1200" b="1" dirty="0">
                <a:solidFill>
                  <a:srgbClr val="FF0000"/>
                </a:solidFill>
              </a:rPr>
              <a:t>수량</a:t>
            </a:r>
            <a:endParaRPr lang="en-US" altLang="ko-KR" sz="12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6. </a:t>
            </a:r>
            <a:r>
              <a:rPr lang="ko-KR" altLang="en-US" sz="1200" b="1" dirty="0">
                <a:solidFill>
                  <a:schemeClr val="tx1"/>
                </a:solidFill>
              </a:rPr>
              <a:t>세부분류</a:t>
            </a:r>
            <a:r>
              <a:rPr lang="en-US" altLang="ko-KR" sz="1200" b="1" dirty="0">
                <a:solidFill>
                  <a:schemeClr val="tx1"/>
                </a:solidFill>
              </a:rPr>
              <a:t>2</a:t>
            </a:r>
            <a:r>
              <a:rPr lang="ko-KR" altLang="en-US" sz="1200" b="1" dirty="0">
                <a:solidFill>
                  <a:schemeClr val="tx1"/>
                </a:solidFill>
              </a:rPr>
              <a:t> 선택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등록할 제품의 중분류의 </a:t>
            </a:r>
            <a:r>
              <a:rPr lang="ko-KR" altLang="en-US" sz="1200" b="1" dirty="0">
                <a:solidFill>
                  <a:srgbClr val="0070C0"/>
                </a:solidFill>
              </a:rPr>
              <a:t>소분류</a:t>
            </a:r>
            <a:r>
              <a:rPr lang="en-US" altLang="ko-KR" sz="1200" b="1" dirty="0">
                <a:solidFill>
                  <a:srgbClr val="0070C0"/>
                </a:solidFill>
              </a:rPr>
              <a:t>(</a:t>
            </a:r>
            <a:r>
              <a:rPr lang="ko-KR" altLang="en-US" sz="1200" b="1" dirty="0">
                <a:solidFill>
                  <a:srgbClr val="0070C0"/>
                </a:solidFill>
              </a:rPr>
              <a:t>세부분류</a:t>
            </a:r>
            <a:r>
              <a:rPr lang="en-US" altLang="ko-KR" sz="1200" b="1" dirty="0">
                <a:solidFill>
                  <a:srgbClr val="0070C0"/>
                </a:solidFill>
              </a:rPr>
              <a:t>2)</a:t>
            </a:r>
            <a:r>
              <a:rPr lang="ko-KR" altLang="en-US" sz="1000" dirty="0">
                <a:solidFill>
                  <a:schemeClr val="tx1"/>
                </a:solidFill>
              </a:rPr>
              <a:t> </a:t>
            </a:r>
            <a:r>
              <a:rPr lang="ko-KR" altLang="en-US" sz="1200" b="1" dirty="0">
                <a:solidFill>
                  <a:srgbClr val="FF0000"/>
                </a:solidFill>
              </a:rPr>
              <a:t>선택</a:t>
            </a:r>
            <a:endParaRPr lang="en-US" altLang="ko-KR" sz="1000" b="1" dirty="0">
              <a:solidFill>
                <a:srgbClr val="FF0000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29BE9A1-5184-4D9F-A742-A23CB9D037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8" y="1139061"/>
            <a:ext cx="6984998" cy="403820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3" name="타원 22">
            <a:extLst>
              <a:ext uri="{FF2B5EF4-FFF2-40B4-BE49-F238E27FC236}">
                <a16:creationId xmlns:a16="http://schemas.microsoft.com/office/drawing/2014/main" id="{25419F05-64C1-43B3-8DA8-6E960F22693A}"/>
              </a:ext>
            </a:extLst>
          </p:cNvPr>
          <p:cNvSpPr/>
          <p:nvPr/>
        </p:nvSpPr>
        <p:spPr>
          <a:xfrm>
            <a:off x="1339403" y="4299253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95431CEE-5074-44EA-A7A3-4DD57FA0F9CF}"/>
              </a:ext>
            </a:extLst>
          </p:cNvPr>
          <p:cNvSpPr/>
          <p:nvPr/>
        </p:nvSpPr>
        <p:spPr>
          <a:xfrm>
            <a:off x="1935825" y="3672236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21930FE0-16FE-4DAE-A358-9A72E59BA374}"/>
              </a:ext>
            </a:extLst>
          </p:cNvPr>
          <p:cNvSpPr/>
          <p:nvPr/>
        </p:nvSpPr>
        <p:spPr>
          <a:xfrm>
            <a:off x="5496557" y="3702449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5B122AA7-5B72-4ED5-8DC3-A9EF151FBE37}"/>
              </a:ext>
            </a:extLst>
          </p:cNvPr>
          <p:cNvSpPr/>
          <p:nvPr/>
        </p:nvSpPr>
        <p:spPr>
          <a:xfrm>
            <a:off x="6293664" y="3940090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8E877D52-3B8E-4BE8-8AA1-83B0F0641B89}"/>
              </a:ext>
            </a:extLst>
          </p:cNvPr>
          <p:cNvSpPr/>
          <p:nvPr/>
        </p:nvSpPr>
        <p:spPr>
          <a:xfrm>
            <a:off x="6825671" y="3672236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5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D8FF6398-1EF8-48CE-8D22-31F8F40868CB}"/>
              </a:ext>
            </a:extLst>
          </p:cNvPr>
          <p:cNvSpPr/>
          <p:nvPr/>
        </p:nvSpPr>
        <p:spPr>
          <a:xfrm>
            <a:off x="3977470" y="3654818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6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97924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0D0C4CB-C449-469E-AB46-A6A305822E91}"/>
              </a:ext>
            </a:extLst>
          </p:cNvPr>
          <p:cNvSpPr/>
          <p:nvPr/>
        </p:nvSpPr>
        <p:spPr>
          <a:xfrm>
            <a:off x="0" y="0"/>
            <a:ext cx="12192000" cy="74893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C9FFFAC-1336-46E9-9A1B-43686BAFE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1285"/>
            <a:ext cx="10515600" cy="627652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6. </a:t>
            </a:r>
            <a:r>
              <a:rPr lang="ko-KR" altLang="en-US" dirty="0"/>
              <a:t>화면 </a:t>
            </a:r>
            <a:r>
              <a:rPr lang="en-US" altLang="ko-KR" dirty="0" err="1"/>
              <a:t>ui</a:t>
            </a:r>
            <a:r>
              <a:rPr lang="en-US" altLang="ko-KR" dirty="0"/>
              <a:t> </a:t>
            </a:r>
            <a:r>
              <a:rPr lang="ko-KR" altLang="en-US" dirty="0"/>
              <a:t>구성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71EBA486-01CD-4ED7-92C8-82699434C2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54204"/>
            <a:ext cx="10515600" cy="384763"/>
          </a:xfrm>
          <a:ln>
            <a:solidFill>
              <a:schemeClr val="bg1"/>
            </a:solidFill>
          </a:ln>
        </p:spPr>
        <p:txBody>
          <a:bodyPr>
            <a:normAutofit/>
          </a:bodyPr>
          <a:lstStyle/>
          <a:p>
            <a:r>
              <a:rPr lang="ko-KR" altLang="en-US" sz="2000" dirty="0"/>
              <a:t>재고관리 화면 </a:t>
            </a:r>
            <a:r>
              <a:rPr lang="en-US" altLang="ko-KR" sz="2000" dirty="0" err="1"/>
              <a:t>ui</a:t>
            </a:r>
            <a:r>
              <a:rPr lang="en-US" altLang="ko-KR" sz="2000" dirty="0"/>
              <a:t>(</a:t>
            </a:r>
            <a:r>
              <a:rPr lang="ko-KR" altLang="en-US" sz="2000" dirty="0"/>
              <a:t>가전</a:t>
            </a:r>
            <a:r>
              <a:rPr lang="en-US" altLang="ko-KR" sz="2000" dirty="0"/>
              <a:t>-</a:t>
            </a:r>
            <a:r>
              <a:rPr lang="ko-KR" altLang="en-US" sz="2000" dirty="0"/>
              <a:t>검색</a:t>
            </a:r>
            <a:r>
              <a:rPr lang="en-US" altLang="ko-KR" sz="2000" dirty="0"/>
              <a:t>)</a:t>
            </a:r>
            <a:endParaRPr lang="ko-KR" altLang="en-US" sz="2000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8C8A1D5-9405-4668-81CB-FCFF71622F9D}"/>
              </a:ext>
            </a:extLst>
          </p:cNvPr>
          <p:cNvSpPr/>
          <p:nvPr/>
        </p:nvSpPr>
        <p:spPr>
          <a:xfrm>
            <a:off x="7914572" y="1144234"/>
            <a:ext cx="3429993" cy="404660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chemeClr val="tx1"/>
                </a:solidFill>
              </a:rPr>
              <a:t>※ </a:t>
            </a:r>
            <a:r>
              <a:rPr lang="ko-KR" altLang="en-US" sz="1000" dirty="0">
                <a:solidFill>
                  <a:schemeClr val="tx1"/>
                </a:solidFill>
              </a:rPr>
              <a:t>각 번호 별 설명</a:t>
            </a:r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1. </a:t>
            </a:r>
            <a:r>
              <a:rPr lang="ko-KR" altLang="en-US" sz="1200" b="1" dirty="0">
                <a:solidFill>
                  <a:schemeClr val="tx1"/>
                </a:solidFill>
              </a:rPr>
              <a:t>재고관리 </a:t>
            </a:r>
            <a:r>
              <a:rPr lang="en-US" altLang="ko-KR" sz="1200" b="1" dirty="0" err="1">
                <a:solidFill>
                  <a:schemeClr val="tx1"/>
                </a:solidFill>
              </a:rPr>
              <a:t>ui</a:t>
            </a:r>
            <a:r>
              <a:rPr lang="en-US" altLang="ko-KR" sz="1200" b="1" dirty="0">
                <a:solidFill>
                  <a:schemeClr val="tx1"/>
                </a:solidFill>
              </a:rPr>
              <a:t> </a:t>
            </a:r>
            <a:r>
              <a:rPr lang="ko-KR" altLang="en-US" sz="1200" b="1" dirty="0">
                <a:solidFill>
                  <a:schemeClr val="tx1"/>
                </a:solidFill>
              </a:rPr>
              <a:t>선택</a:t>
            </a:r>
            <a:endParaRPr lang="en-US" altLang="ko-KR" sz="10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해당 </a:t>
            </a:r>
            <a:r>
              <a:rPr lang="en-US" altLang="ko-KR" sz="1000" dirty="0">
                <a:solidFill>
                  <a:schemeClr val="tx1"/>
                </a:solidFill>
              </a:rPr>
              <a:t>UI</a:t>
            </a:r>
            <a:r>
              <a:rPr lang="ko-KR" altLang="en-US" sz="1000" dirty="0">
                <a:solidFill>
                  <a:schemeClr val="tx1"/>
                </a:solidFill>
              </a:rPr>
              <a:t>로 </a:t>
            </a:r>
            <a:r>
              <a:rPr lang="ko-KR" altLang="en-US" sz="1200" b="1" dirty="0">
                <a:solidFill>
                  <a:srgbClr val="0070C0"/>
                </a:solidFill>
              </a:rPr>
              <a:t>마우스 이동</a:t>
            </a:r>
            <a:r>
              <a:rPr lang="ko-KR" altLang="en-US" sz="1000" dirty="0">
                <a:solidFill>
                  <a:schemeClr val="tx1"/>
                </a:solidFill>
              </a:rPr>
              <a:t> 시 대분류 항목이 등장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</a:p>
          <a:p>
            <a:r>
              <a:rPr lang="en-US" altLang="ko-KR" sz="1200" b="1" dirty="0">
                <a:solidFill>
                  <a:schemeClr val="tx1"/>
                </a:solidFill>
              </a:rPr>
              <a:t>2. </a:t>
            </a:r>
            <a:r>
              <a:rPr lang="ko-KR" altLang="en-US" sz="1200" b="1" dirty="0">
                <a:solidFill>
                  <a:schemeClr val="tx1"/>
                </a:solidFill>
              </a:rPr>
              <a:t>대 분류 </a:t>
            </a:r>
            <a:r>
              <a:rPr lang="en-US" altLang="ko-KR" sz="1200" b="1" dirty="0" err="1">
                <a:solidFill>
                  <a:schemeClr val="tx1"/>
                </a:solidFill>
              </a:rPr>
              <a:t>ui</a:t>
            </a:r>
            <a:r>
              <a:rPr lang="en-US" altLang="ko-KR" sz="1200" b="1" dirty="0">
                <a:solidFill>
                  <a:schemeClr val="tx1"/>
                </a:solidFill>
              </a:rPr>
              <a:t> </a:t>
            </a:r>
            <a:r>
              <a:rPr lang="ko-KR" altLang="en-US" sz="1200" b="1" dirty="0">
                <a:solidFill>
                  <a:schemeClr val="tx1"/>
                </a:solidFill>
              </a:rPr>
              <a:t>선택</a:t>
            </a:r>
            <a:r>
              <a:rPr lang="ko-KR" altLang="en-US" sz="1000" dirty="0">
                <a:solidFill>
                  <a:schemeClr val="tx1"/>
                </a:solidFill>
              </a:rPr>
              <a:t>  </a:t>
            </a:r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대분류 </a:t>
            </a:r>
            <a:r>
              <a:rPr lang="en-US" altLang="ko-KR" sz="1000" dirty="0">
                <a:solidFill>
                  <a:schemeClr val="tx1"/>
                </a:solidFill>
              </a:rPr>
              <a:t>UI </a:t>
            </a:r>
            <a:r>
              <a:rPr lang="ko-KR" altLang="en-US" sz="1000" dirty="0">
                <a:solidFill>
                  <a:schemeClr val="tx1"/>
                </a:solidFill>
              </a:rPr>
              <a:t>클릭 버튼 중 </a:t>
            </a:r>
            <a:r>
              <a:rPr lang="ko-KR" altLang="en-US" sz="1200" b="1" dirty="0">
                <a:solidFill>
                  <a:srgbClr val="0070C0"/>
                </a:solidFill>
              </a:rPr>
              <a:t>가전 클릭</a:t>
            </a:r>
            <a:r>
              <a:rPr lang="ko-KR" altLang="en-US" sz="1000" dirty="0">
                <a:solidFill>
                  <a:schemeClr val="tx1"/>
                </a:solidFill>
              </a:rPr>
              <a:t> 시 가전 재고관리 검색상태로 </a:t>
            </a:r>
            <a:r>
              <a:rPr lang="ko-KR" altLang="en-US" sz="1200" b="1" dirty="0">
                <a:solidFill>
                  <a:srgbClr val="FF0000"/>
                </a:solidFill>
              </a:rPr>
              <a:t>전환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3. </a:t>
            </a:r>
            <a:r>
              <a:rPr lang="ko-KR" altLang="en-US" sz="1200" b="1" dirty="0">
                <a:solidFill>
                  <a:schemeClr val="tx1"/>
                </a:solidFill>
              </a:rPr>
              <a:t>대 분류 가전 명시</a:t>
            </a:r>
            <a:endParaRPr lang="en-US" altLang="ko-KR" sz="10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대분류 중 </a:t>
            </a:r>
            <a:r>
              <a:rPr lang="ko-KR" altLang="en-US" sz="1200" b="1" dirty="0">
                <a:solidFill>
                  <a:srgbClr val="0070C0"/>
                </a:solidFill>
              </a:rPr>
              <a:t>가전</a:t>
            </a:r>
            <a:r>
              <a:rPr lang="ko-KR" altLang="en-US" sz="1000" dirty="0">
                <a:solidFill>
                  <a:schemeClr val="tx1"/>
                </a:solidFill>
              </a:rPr>
              <a:t> 선택 시 </a:t>
            </a:r>
            <a:r>
              <a:rPr lang="ko-KR" altLang="en-US" sz="1200" b="1" dirty="0">
                <a:solidFill>
                  <a:srgbClr val="FF0000"/>
                </a:solidFill>
              </a:rPr>
              <a:t>명시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4. </a:t>
            </a:r>
            <a:r>
              <a:rPr lang="ko-KR" altLang="en-US" sz="1200" b="1" dirty="0">
                <a:solidFill>
                  <a:schemeClr val="tx1"/>
                </a:solidFill>
              </a:rPr>
              <a:t>가전 하위 검색</a:t>
            </a:r>
            <a:endParaRPr lang="en-US" altLang="ko-KR" sz="10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카테고리 중 가전 </a:t>
            </a:r>
            <a:r>
              <a:rPr lang="ko-KR" altLang="en-US" sz="1200" b="1" dirty="0">
                <a:solidFill>
                  <a:srgbClr val="0070C0"/>
                </a:solidFill>
              </a:rPr>
              <a:t>제품 검색</a:t>
            </a:r>
            <a:r>
              <a:rPr lang="ko-KR" altLang="en-US" sz="1000" dirty="0">
                <a:solidFill>
                  <a:schemeClr val="tx1"/>
                </a:solidFill>
              </a:rPr>
              <a:t> 페이지 </a:t>
            </a:r>
            <a:r>
              <a:rPr lang="ko-KR" altLang="en-US" sz="1200" b="1" dirty="0">
                <a:solidFill>
                  <a:srgbClr val="FF0000"/>
                </a:solidFill>
              </a:rPr>
              <a:t>이동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5. </a:t>
            </a:r>
            <a:r>
              <a:rPr lang="ko-KR" altLang="en-US" sz="1200" b="1" dirty="0">
                <a:solidFill>
                  <a:schemeClr val="tx1"/>
                </a:solidFill>
              </a:rPr>
              <a:t>가전 하위 입</a:t>
            </a:r>
            <a:r>
              <a:rPr lang="en-US" altLang="ko-KR" sz="1200" b="1" dirty="0">
                <a:solidFill>
                  <a:schemeClr val="tx1"/>
                </a:solidFill>
              </a:rPr>
              <a:t>/</a:t>
            </a:r>
            <a:r>
              <a:rPr lang="ko-KR" altLang="en-US" sz="1200" b="1" dirty="0">
                <a:solidFill>
                  <a:schemeClr val="tx1"/>
                </a:solidFill>
              </a:rPr>
              <a:t>출고 관리</a:t>
            </a:r>
            <a:endParaRPr lang="en-US" altLang="ko-KR" sz="10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가전 카테고리 중 </a:t>
            </a:r>
            <a:r>
              <a:rPr lang="ko-KR" altLang="en-US" sz="1200" b="1" dirty="0">
                <a:solidFill>
                  <a:srgbClr val="0070C0"/>
                </a:solidFill>
              </a:rPr>
              <a:t>입</a:t>
            </a:r>
            <a:r>
              <a:rPr lang="en-US" altLang="ko-KR" sz="1200" b="1" dirty="0">
                <a:solidFill>
                  <a:srgbClr val="0070C0"/>
                </a:solidFill>
              </a:rPr>
              <a:t>/</a:t>
            </a:r>
            <a:r>
              <a:rPr lang="ko-KR" altLang="en-US" sz="1200" b="1" dirty="0">
                <a:solidFill>
                  <a:srgbClr val="0070C0"/>
                </a:solidFill>
              </a:rPr>
              <a:t>출고 관리</a:t>
            </a:r>
            <a:r>
              <a:rPr lang="ko-KR" altLang="en-US" sz="1000" dirty="0">
                <a:solidFill>
                  <a:schemeClr val="tx1"/>
                </a:solidFill>
              </a:rPr>
              <a:t> 페이지 </a:t>
            </a:r>
            <a:r>
              <a:rPr lang="ko-KR" altLang="en-US" sz="1200" b="1" dirty="0">
                <a:solidFill>
                  <a:srgbClr val="FF0000"/>
                </a:solidFill>
              </a:rPr>
              <a:t>이동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6. </a:t>
            </a:r>
            <a:r>
              <a:rPr lang="ko-KR" altLang="en-US" sz="1200" b="1" dirty="0">
                <a:solidFill>
                  <a:schemeClr val="tx1"/>
                </a:solidFill>
              </a:rPr>
              <a:t>가전 하위 통계</a:t>
            </a:r>
            <a:endParaRPr lang="en-US" altLang="ko-KR" sz="10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가전 카테고리 중 </a:t>
            </a:r>
            <a:r>
              <a:rPr lang="ko-KR" altLang="en-US" sz="1200" b="1" dirty="0">
                <a:solidFill>
                  <a:srgbClr val="0070C0"/>
                </a:solidFill>
              </a:rPr>
              <a:t>통계</a:t>
            </a:r>
            <a:r>
              <a:rPr lang="ko-KR" altLang="en-US" sz="1000" dirty="0">
                <a:solidFill>
                  <a:schemeClr val="tx1"/>
                </a:solidFill>
              </a:rPr>
              <a:t> 페이지 </a:t>
            </a:r>
            <a:r>
              <a:rPr lang="ko-KR" altLang="en-US" sz="1200" b="1" dirty="0">
                <a:solidFill>
                  <a:srgbClr val="FF0000"/>
                </a:solidFill>
              </a:rPr>
              <a:t>이동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7. </a:t>
            </a:r>
            <a:r>
              <a:rPr lang="ko-KR" altLang="en-US" sz="1200" b="1" dirty="0">
                <a:solidFill>
                  <a:schemeClr val="tx1"/>
                </a:solidFill>
              </a:rPr>
              <a:t>가전 하위 제품 검색 화면</a:t>
            </a:r>
            <a:endParaRPr lang="en-US" altLang="ko-KR" sz="10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가전 </a:t>
            </a:r>
            <a:r>
              <a:rPr lang="ko-KR" altLang="en-US" sz="1200" b="1" dirty="0">
                <a:solidFill>
                  <a:srgbClr val="0070C0"/>
                </a:solidFill>
              </a:rPr>
              <a:t>검색 </a:t>
            </a:r>
            <a:r>
              <a:rPr lang="en-US" altLang="ko-KR" sz="1200" b="1" dirty="0">
                <a:solidFill>
                  <a:srgbClr val="0070C0"/>
                </a:solidFill>
              </a:rPr>
              <a:t>UI</a:t>
            </a:r>
            <a:r>
              <a:rPr lang="en-US" altLang="ko-KR" sz="1000" dirty="0">
                <a:solidFill>
                  <a:srgbClr val="0070C0"/>
                </a:solidFill>
              </a:rPr>
              <a:t> </a:t>
            </a:r>
            <a:r>
              <a:rPr lang="ko-KR" altLang="en-US" sz="1000" dirty="0">
                <a:solidFill>
                  <a:schemeClr val="tx1"/>
                </a:solidFill>
              </a:rPr>
              <a:t>화면 페이지</a:t>
            </a:r>
            <a:endParaRPr lang="en-US" altLang="ko-KR" sz="12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8. </a:t>
            </a:r>
            <a:r>
              <a:rPr lang="ko-KR" altLang="en-US" sz="1200" b="1" dirty="0">
                <a:solidFill>
                  <a:schemeClr val="tx1"/>
                </a:solidFill>
              </a:rPr>
              <a:t>수량 기입</a:t>
            </a:r>
            <a:r>
              <a:rPr lang="en-US" altLang="ko-KR" sz="1200" b="1" dirty="0">
                <a:solidFill>
                  <a:schemeClr val="tx1"/>
                </a:solidFill>
              </a:rPr>
              <a:t>, </a:t>
            </a:r>
            <a:r>
              <a:rPr lang="ko-KR" altLang="en-US" sz="1200" b="1" dirty="0">
                <a:solidFill>
                  <a:schemeClr val="tx1"/>
                </a:solidFill>
              </a:rPr>
              <a:t>입</a:t>
            </a:r>
            <a:r>
              <a:rPr lang="en-US" altLang="ko-KR" sz="1200" b="1" dirty="0">
                <a:solidFill>
                  <a:schemeClr val="tx1"/>
                </a:solidFill>
              </a:rPr>
              <a:t>/</a:t>
            </a:r>
            <a:r>
              <a:rPr lang="ko-KR" altLang="en-US" sz="1200" b="1" dirty="0">
                <a:solidFill>
                  <a:schemeClr val="tx1"/>
                </a:solidFill>
              </a:rPr>
              <a:t>출고 버튼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관리할 </a:t>
            </a:r>
            <a:r>
              <a:rPr lang="ko-KR" altLang="en-US" sz="1200" b="1" dirty="0">
                <a:solidFill>
                  <a:srgbClr val="0070C0"/>
                </a:solidFill>
              </a:rPr>
              <a:t>제품</a:t>
            </a:r>
            <a:r>
              <a:rPr lang="ko-KR" altLang="en-US" sz="1000" dirty="0">
                <a:solidFill>
                  <a:schemeClr val="tx1"/>
                </a:solidFill>
              </a:rPr>
              <a:t>의 입</a:t>
            </a:r>
            <a:r>
              <a:rPr lang="en-US" altLang="ko-KR" sz="1000" dirty="0">
                <a:solidFill>
                  <a:schemeClr val="tx1"/>
                </a:solidFill>
              </a:rPr>
              <a:t>/</a:t>
            </a:r>
            <a:r>
              <a:rPr lang="ko-KR" altLang="en-US" sz="1000" dirty="0">
                <a:solidFill>
                  <a:schemeClr val="tx1"/>
                </a:solidFill>
              </a:rPr>
              <a:t>출고 </a:t>
            </a:r>
            <a:r>
              <a:rPr lang="ko-KR" altLang="en-US" sz="1200" b="1" dirty="0">
                <a:solidFill>
                  <a:srgbClr val="FF0000"/>
                </a:solidFill>
              </a:rPr>
              <a:t>수량 조절</a:t>
            </a:r>
            <a:r>
              <a:rPr lang="ko-KR" altLang="en-US" sz="1000" dirty="0">
                <a:solidFill>
                  <a:schemeClr val="tx1"/>
                </a:solidFill>
              </a:rPr>
              <a:t> 관리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EFC97A1E-D46C-438A-B9F3-A1F16CE61D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357" y="45083"/>
            <a:ext cx="660241" cy="660241"/>
          </a:xfrm>
          <a:prstGeom prst="rect">
            <a:avLst/>
          </a:prstGeom>
        </p:spPr>
      </p:pic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9017E6C7-FD7C-48E6-B447-EF78AFD9174F}"/>
              </a:ext>
            </a:extLst>
          </p:cNvPr>
          <p:cNvSpPr txBox="1">
            <a:spLocks/>
          </p:cNvSpPr>
          <p:nvPr/>
        </p:nvSpPr>
        <p:spPr>
          <a:xfrm>
            <a:off x="923636" y="5190838"/>
            <a:ext cx="10430164" cy="131156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200" dirty="0"/>
              <a:t>재고관리 화면 </a:t>
            </a:r>
            <a:r>
              <a:rPr lang="en-US" altLang="ko-KR" sz="1200" dirty="0" err="1"/>
              <a:t>ui</a:t>
            </a:r>
            <a:r>
              <a:rPr lang="en-US" altLang="ko-KR" sz="1200" dirty="0"/>
              <a:t> </a:t>
            </a:r>
            <a:r>
              <a:rPr lang="ko-KR" altLang="en-US" sz="1200" dirty="0"/>
              <a:t>설명</a:t>
            </a:r>
            <a:endParaRPr lang="en-US" altLang="ko-KR" sz="1200" dirty="0"/>
          </a:p>
          <a:p>
            <a:pPr marL="0" indent="0">
              <a:buNone/>
            </a:pPr>
            <a:r>
              <a:rPr lang="ko-KR" altLang="en-US" sz="1200" dirty="0"/>
              <a:t> 대분류 중 가전 제품에서의 선택</a:t>
            </a:r>
            <a:r>
              <a:rPr lang="en-US" altLang="ko-KR" sz="1200" dirty="0"/>
              <a:t>, </a:t>
            </a:r>
            <a:r>
              <a:rPr lang="ko-KR" altLang="en-US" sz="1200" dirty="0"/>
              <a:t>가전에서의 검색</a:t>
            </a:r>
            <a:r>
              <a:rPr lang="en-US" altLang="ko-KR" sz="1200" dirty="0"/>
              <a:t>, </a:t>
            </a:r>
            <a:r>
              <a:rPr lang="ko-KR" altLang="en-US" sz="1200" dirty="0"/>
              <a:t>입</a:t>
            </a:r>
            <a:r>
              <a:rPr lang="en-US" altLang="ko-KR" sz="1200" dirty="0"/>
              <a:t>/</a:t>
            </a:r>
            <a:r>
              <a:rPr lang="ko-KR" altLang="en-US" sz="1200" dirty="0"/>
              <a:t>출고 관리</a:t>
            </a:r>
            <a:r>
              <a:rPr lang="en-US" altLang="ko-KR" sz="1200" dirty="0"/>
              <a:t>, </a:t>
            </a:r>
            <a:r>
              <a:rPr lang="ko-KR" altLang="en-US" sz="1200" dirty="0"/>
              <a:t>통계 등 하위 검색 기능의 선택</a:t>
            </a:r>
            <a:r>
              <a:rPr lang="en-US" altLang="ko-KR" sz="1200" dirty="0"/>
              <a:t> </a:t>
            </a:r>
            <a:r>
              <a:rPr lang="ko-KR" altLang="en-US" sz="1200" dirty="0"/>
              <a:t>등을 다양하게 구현하여 </a:t>
            </a:r>
            <a:endParaRPr lang="en-US" altLang="ko-KR" sz="1200" dirty="0"/>
          </a:p>
          <a:p>
            <a:pPr marL="0" indent="0">
              <a:buNone/>
            </a:pPr>
            <a:r>
              <a:rPr lang="en-US" altLang="ko-KR" sz="1200" dirty="0"/>
              <a:t> </a:t>
            </a:r>
            <a:r>
              <a:rPr lang="ko-KR" altLang="en-US" sz="1200" dirty="0"/>
              <a:t>사용자가 원하는 재고관리 기능을 쉽게 찾을 수 있도록 함</a:t>
            </a:r>
            <a:endParaRPr lang="en-US" altLang="ko-KR" sz="1200" dirty="0"/>
          </a:p>
          <a:p>
            <a:pPr marL="0" indent="0">
              <a:buNone/>
            </a:pPr>
            <a:r>
              <a:rPr lang="en-US" altLang="ko-KR" sz="1200" dirty="0"/>
              <a:t> </a:t>
            </a:r>
            <a:r>
              <a:rPr lang="ko-KR" altLang="en-US" sz="1200" dirty="0"/>
              <a:t>가전 제품군 중 재고관리가 필요한 제품에 대한 검색의 가짓수와 </a:t>
            </a:r>
            <a:r>
              <a:rPr lang="ko-KR" altLang="en-US" sz="1600" b="1" dirty="0">
                <a:solidFill>
                  <a:srgbClr val="0070C0"/>
                </a:solidFill>
              </a:rPr>
              <a:t>검색 기능</a:t>
            </a:r>
            <a:r>
              <a:rPr lang="ko-KR" altLang="en-US" sz="1200" dirty="0"/>
              <a:t>을 제공하여 사용자에게 </a:t>
            </a:r>
            <a:r>
              <a:rPr lang="ko-KR" altLang="en-US" sz="1600" b="1" dirty="0">
                <a:solidFill>
                  <a:srgbClr val="0070C0"/>
                </a:solidFill>
              </a:rPr>
              <a:t>편의성</a:t>
            </a:r>
            <a:r>
              <a:rPr lang="ko-KR" altLang="en-US" sz="1200" dirty="0"/>
              <a:t>을 제공하고자 함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D224246-05FD-4772-832F-FD452CCD18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872" y="1154543"/>
            <a:ext cx="6981700" cy="403629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3" name="타원 22">
            <a:extLst>
              <a:ext uri="{FF2B5EF4-FFF2-40B4-BE49-F238E27FC236}">
                <a16:creationId xmlns:a16="http://schemas.microsoft.com/office/drawing/2014/main" id="{5D8E3426-9C9F-40CC-9BAF-F8CA50685B8D}"/>
              </a:ext>
            </a:extLst>
          </p:cNvPr>
          <p:cNvSpPr/>
          <p:nvPr/>
        </p:nvSpPr>
        <p:spPr>
          <a:xfrm>
            <a:off x="4430816" y="1595777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61AD9A31-B96C-43EB-8500-9AF27B22253D}"/>
              </a:ext>
            </a:extLst>
          </p:cNvPr>
          <p:cNvSpPr/>
          <p:nvPr/>
        </p:nvSpPr>
        <p:spPr>
          <a:xfrm>
            <a:off x="3701550" y="2011413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88D75B5C-F91F-4DC7-B861-698F15DAE4D5}"/>
              </a:ext>
            </a:extLst>
          </p:cNvPr>
          <p:cNvSpPr/>
          <p:nvPr/>
        </p:nvSpPr>
        <p:spPr>
          <a:xfrm>
            <a:off x="2264200" y="2016628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7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06B86C24-3988-4A3A-8FEF-9063B515352F}"/>
              </a:ext>
            </a:extLst>
          </p:cNvPr>
          <p:cNvSpPr/>
          <p:nvPr/>
        </p:nvSpPr>
        <p:spPr>
          <a:xfrm>
            <a:off x="1067821" y="2068834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ED4B4894-0BCF-4F32-A4AD-DEA63D63F715}"/>
              </a:ext>
            </a:extLst>
          </p:cNvPr>
          <p:cNvSpPr/>
          <p:nvPr/>
        </p:nvSpPr>
        <p:spPr>
          <a:xfrm>
            <a:off x="933894" y="2580237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59B22FC8-2B64-4439-9171-87151A275E8F}"/>
              </a:ext>
            </a:extLst>
          </p:cNvPr>
          <p:cNvSpPr/>
          <p:nvPr/>
        </p:nvSpPr>
        <p:spPr>
          <a:xfrm>
            <a:off x="933894" y="3429000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6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85D70214-068F-424A-8772-8A52C017F02F}"/>
              </a:ext>
            </a:extLst>
          </p:cNvPr>
          <p:cNvSpPr/>
          <p:nvPr/>
        </p:nvSpPr>
        <p:spPr>
          <a:xfrm>
            <a:off x="1706700" y="2728179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5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53CC0F08-CF9A-43CD-A566-6CB5F996F56F}"/>
              </a:ext>
            </a:extLst>
          </p:cNvPr>
          <p:cNvSpPr/>
          <p:nvPr/>
        </p:nvSpPr>
        <p:spPr>
          <a:xfrm>
            <a:off x="5962073" y="4282781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8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C69485D-99C2-487A-BED0-25A06A706CD3}"/>
              </a:ext>
            </a:extLst>
          </p:cNvPr>
          <p:cNvSpPr/>
          <p:nvPr/>
        </p:nvSpPr>
        <p:spPr>
          <a:xfrm>
            <a:off x="966225" y="2373091"/>
            <a:ext cx="638879" cy="1915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</a:rPr>
              <a:t>가전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508D3BD-EF7D-476A-969C-221190D33F7B}"/>
              </a:ext>
            </a:extLst>
          </p:cNvPr>
          <p:cNvSpPr/>
          <p:nvPr/>
        </p:nvSpPr>
        <p:spPr>
          <a:xfrm>
            <a:off x="2493818" y="2318216"/>
            <a:ext cx="513268" cy="1709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b="1" dirty="0">
                <a:solidFill>
                  <a:schemeClr val="tx1"/>
                </a:solidFill>
              </a:rPr>
              <a:t>가전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97600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0D0C4CB-C449-469E-AB46-A6A305822E91}"/>
              </a:ext>
            </a:extLst>
          </p:cNvPr>
          <p:cNvSpPr/>
          <p:nvPr/>
        </p:nvSpPr>
        <p:spPr>
          <a:xfrm>
            <a:off x="0" y="0"/>
            <a:ext cx="12192000" cy="74893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C9FFFAC-1336-46E9-9A1B-43686BAFE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1285"/>
            <a:ext cx="10515600" cy="627652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6. </a:t>
            </a:r>
            <a:r>
              <a:rPr lang="ko-KR" altLang="en-US" dirty="0"/>
              <a:t>화면 </a:t>
            </a:r>
            <a:r>
              <a:rPr lang="en-US" altLang="ko-KR" dirty="0" err="1"/>
              <a:t>ui</a:t>
            </a:r>
            <a:r>
              <a:rPr lang="en-US" altLang="ko-KR" dirty="0"/>
              <a:t> </a:t>
            </a:r>
            <a:r>
              <a:rPr lang="ko-KR" altLang="en-US" dirty="0"/>
              <a:t>구성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71EBA486-01CD-4ED7-92C8-82699434C2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54204"/>
            <a:ext cx="10515600" cy="384763"/>
          </a:xfrm>
          <a:ln>
            <a:solidFill>
              <a:schemeClr val="bg1"/>
            </a:solidFill>
          </a:ln>
        </p:spPr>
        <p:txBody>
          <a:bodyPr>
            <a:normAutofit/>
          </a:bodyPr>
          <a:lstStyle/>
          <a:p>
            <a:r>
              <a:rPr lang="ko-KR" altLang="en-US" sz="2000" dirty="0"/>
              <a:t>재고관리 화면 </a:t>
            </a:r>
            <a:r>
              <a:rPr lang="en-US" altLang="ko-KR" sz="2000" dirty="0" err="1"/>
              <a:t>ui</a:t>
            </a:r>
            <a:r>
              <a:rPr lang="en-US" altLang="ko-KR" sz="2000" dirty="0"/>
              <a:t>(TV-</a:t>
            </a:r>
            <a:r>
              <a:rPr lang="ko-KR" altLang="en-US" sz="2000" dirty="0"/>
              <a:t>검색</a:t>
            </a:r>
            <a:r>
              <a:rPr lang="en-US" altLang="ko-KR" sz="2000" dirty="0"/>
              <a:t>)</a:t>
            </a:r>
            <a:endParaRPr lang="ko-KR" altLang="en-US" sz="2000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8C8A1D5-9405-4668-81CB-FCFF71622F9D}"/>
              </a:ext>
            </a:extLst>
          </p:cNvPr>
          <p:cNvSpPr/>
          <p:nvPr/>
        </p:nvSpPr>
        <p:spPr>
          <a:xfrm>
            <a:off x="7914572" y="1144234"/>
            <a:ext cx="3429993" cy="404660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chemeClr val="tx1"/>
                </a:solidFill>
              </a:rPr>
              <a:t>※ </a:t>
            </a:r>
            <a:r>
              <a:rPr lang="ko-KR" altLang="en-US" sz="1000" dirty="0">
                <a:solidFill>
                  <a:schemeClr val="tx1"/>
                </a:solidFill>
              </a:rPr>
              <a:t>각 번호 별 설명</a:t>
            </a:r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1. </a:t>
            </a:r>
            <a:r>
              <a:rPr lang="ko-KR" altLang="en-US" sz="1200" b="1" dirty="0">
                <a:solidFill>
                  <a:schemeClr val="tx1"/>
                </a:solidFill>
              </a:rPr>
              <a:t>재고관리 </a:t>
            </a:r>
            <a:r>
              <a:rPr lang="en-US" altLang="ko-KR" sz="1200" b="1" dirty="0" err="1">
                <a:solidFill>
                  <a:schemeClr val="tx1"/>
                </a:solidFill>
              </a:rPr>
              <a:t>ui</a:t>
            </a:r>
            <a:r>
              <a:rPr lang="en-US" altLang="ko-KR" sz="1200" b="1" dirty="0">
                <a:solidFill>
                  <a:schemeClr val="tx1"/>
                </a:solidFill>
              </a:rPr>
              <a:t> </a:t>
            </a:r>
            <a:r>
              <a:rPr lang="ko-KR" altLang="en-US" sz="1200" b="1" dirty="0">
                <a:solidFill>
                  <a:schemeClr val="tx1"/>
                </a:solidFill>
              </a:rPr>
              <a:t>선택</a:t>
            </a:r>
            <a:endParaRPr lang="en-US" altLang="ko-KR" sz="10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해당 </a:t>
            </a:r>
            <a:r>
              <a:rPr lang="en-US" altLang="ko-KR" sz="1000" dirty="0">
                <a:solidFill>
                  <a:schemeClr val="tx1"/>
                </a:solidFill>
              </a:rPr>
              <a:t>UI</a:t>
            </a:r>
            <a:r>
              <a:rPr lang="ko-KR" altLang="en-US" sz="1000" dirty="0">
                <a:solidFill>
                  <a:schemeClr val="tx1"/>
                </a:solidFill>
              </a:rPr>
              <a:t>로 </a:t>
            </a:r>
            <a:r>
              <a:rPr lang="ko-KR" altLang="en-US" sz="1200" b="1" dirty="0">
                <a:solidFill>
                  <a:srgbClr val="0070C0"/>
                </a:solidFill>
              </a:rPr>
              <a:t>마우스 이동</a:t>
            </a:r>
            <a:r>
              <a:rPr lang="ko-KR" altLang="en-US" sz="1000" dirty="0">
                <a:solidFill>
                  <a:schemeClr val="tx1"/>
                </a:solidFill>
              </a:rPr>
              <a:t> 시 대분류 항목이 등장</a:t>
            </a:r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2. </a:t>
            </a:r>
            <a:r>
              <a:rPr lang="ko-KR" altLang="en-US" sz="1200" b="1" dirty="0">
                <a:solidFill>
                  <a:schemeClr val="tx1"/>
                </a:solidFill>
              </a:rPr>
              <a:t>대 분류 </a:t>
            </a:r>
            <a:r>
              <a:rPr lang="en-US" altLang="ko-KR" sz="1200" b="1" dirty="0" err="1">
                <a:solidFill>
                  <a:schemeClr val="tx1"/>
                </a:solidFill>
              </a:rPr>
              <a:t>ui</a:t>
            </a:r>
            <a:r>
              <a:rPr lang="en-US" altLang="ko-KR" sz="1200" b="1" dirty="0">
                <a:solidFill>
                  <a:schemeClr val="tx1"/>
                </a:solidFill>
              </a:rPr>
              <a:t> </a:t>
            </a:r>
            <a:r>
              <a:rPr lang="ko-KR" altLang="en-US" sz="1200" b="1" dirty="0">
                <a:solidFill>
                  <a:schemeClr val="tx1"/>
                </a:solidFill>
              </a:rPr>
              <a:t>선택</a:t>
            </a:r>
            <a:r>
              <a:rPr lang="ko-KR" altLang="en-US" sz="1000" dirty="0">
                <a:solidFill>
                  <a:schemeClr val="tx1"/>
                </a:solidFill>
              </a:rPr>
              <a:t>  </a:t>
            </a:r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대분류 </a:t>
            </a:r>
            <a:r>
              <a:rPr lang="en-US" altLang="ko-KR" sz="1000" dirty="0">
                <a:solidFill>
                  <a:schemeClr val="tx1"/>
                </a:solidFill>
              </a:rPr>
              <a:t>UI </a:t>
            </a:r>
            <a:r>
              <a:rPr lang="ko-KR" altLang="en-US" sz="1000" dirty="0">
                <a:solidFill>
                  <a:schemeClr val="tx1"/>
                </a:solidFill>
              </a:rPr>
              <a:t>클릭 버튼 중 </a:t>
            </a:r>
            <a:r>
              <a:rPr lang="en-US" altLang="ko-KR" sz="1200" b="1" dirty="0">
                <a:solidFill>
                  <a:srgbClr val="0070C0"/>
                </a:solidFill>
              </a:rPr>
              <a:t>TV</a:t>
            </a:r>
            <a:r>
              <a:rPr lang="ko-KR" altLang="en-US" sz="1200" b="1" dirty="0">
                <a:solidFill>
                  <a:srgbClr val="0070C0"/>
                </a:solidFill>
              </a:rPr>
              <a:t> 클릭</a:t>
            </a:r>
            <a:r>
              <a:rPr lang="ko-KR" altLang="en-US" sz="1000" dirty="0">
                <a:solidFill>
                  <a:schemeClr val="tx1"/>
                </a:solidFill>
              </a:rPr>
              <a:t> 시 </a:t>
            </a:r>
            <a:r>
              <a:rPr lang="en-US" altLang="ko-KR" sz="1000" dirty="0">
                <a:solidFill>
                  <a:schemeClr val="tx1"/>
                </a:solidFill>
              </a:rPr>
              <a:t>TV</a:t>
            </a:r>
            <a:r>
              <a:rPr lang="ko-KR" altLang="en-US" sz="1000" dirty="0">
                <a:solidFill>
                  <a:schemeClr val="tx1"/>
                </a:solidFill>
              </a:rPr>
              <a:t> 재고관리 검색상태로 </a:t>
            </a:r>
            <a:r>
              <a:rPr lang="ko-KR" altLang="en-US" sz="1200" b="1" dirty="0">
                <a:solidFill>
                  <a:srgbClr val="FF0000"/>
                </a:solidFill>
              </a:rPr>
              <a:t>전환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3. </a:t>
            </a:r>
            <a:r>
              <a:rPr lang="ko-KR" altLang="en-US" sz="1200" b="1" dirty="0">
                <a:solidFill>
                  <a:schemeClr val="tx1"/>
                </a:solidFill>
              </a:rPr>
              <a:t>대 분류 </a:t>
            </a:r>
            <a:r>
              <a:rPr lang="en-US" altLang="ko-KR" sz="1200" b="1" dirty="0">
                <a:solidFill>
                  <a:schemeClr val="tx1"/>
                </a:solidFill>
              </a:rPr>
              <a:t>TV</a:t>
            </a:r>
            <a:r>
              <a:rPr lang="ko-KR" altLang="en-US" sz="1200" b="1" dirty="0">
                <a:solidFill>
                  <a:schemeClr val="tx1"/>
                </a:solidFill>
              </a:rPr>
              <a:t> 명시</a:t>
            </a:r>
            <a:endParaRPr lang="en-US" altLang="ko-KR" sz="10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대분류 중 </a:t>
            </a:r>
            <a:r>
              <a:rPr lang="en-US" altLang="ko-KR" sz="1200" b="1" dirty="0">
                <a:solidFill>
                  <a:srgbClr val="0070C0"/>
                </a:solidFill>
              </a:rPr>
              <a:t>TV</a:t>
            </a:r>
            <a:r>
              <a:rPr lang="ko-KR" altLang="en-US" sz="1000" dirty="0">
                <a:solidFill>
                  <a:schemeClr val="tx1"/>
                </a:solidFill>
              </a:rPr>
              <a:t> 선택 시 </a:t>
            </a:r>
            <a:r>
              <a:rPr lang="ko-KR" altLang="en-US" sz="1200" b="1" dirty="0">
                <a:solidFill>
                  <a:srgbClr val="FF0000"/>
                </a:solidFill>
              </a:rPr>
              <a:t>명시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4. TV</a:t>
            </a:r>
            <a:r>
              <a:rPr lang="ko-KR" altLang="en-US" sz="1200" b="1" dirty="0">
                <a:solidFill>
                  <a:schemeClr val="tx1"/>
                </a:solidFill>
              </a:rPr>
              <a:t> 하위 검색</a:t>
            </a:r>
            <a:endParaRPr lang="en-US" altLang="ko-KR" sz="10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TV</a:t>
            </a:r>
            <a:r>
              <a:rPr lang="ko-KR" altLang="en-US" sz="1000" dirty="0">
                <a:solidFill>
                  <a:schemeClr val="tx1"/>
                </a:solidFill>
              </a:rPr>
              <a:t> 카테고리 중 </a:t>
            </a:r>
            <a:r>
              <a:rPr lang="ko-KR" altLang="en-US" sz="1200" b="1" dirty="0">
                <a:solidFill>
                  <a:srgbClr val="0070C0"/>
                </a:solidFill>
              </a:rPr>
              <a:t>제품 검색</a:t>
            </a:r>
            <a:r>
              <a:rPr lang="ko-KR" altLang="en-US" sz="1000" dirty="0">
                <a:solidFill>
                  <a:schemeClr val="tx1"/>
                </a:solidFill>
              </a:rPr>
              <a:t> 페이지 </a:t>
            </a:r>
            <a:r>
              <a:rPr lang="ko-KR" altLang="en-US" sz="1200" b="1" dirty="0">
                <a:solidFill>
                  <a:srgbClr val="FF0000"/>
                </a:solidFill>
              </a:rPr>
              <a:t>이동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5. TV</a:t>
            </a:r>
            <a:r>
              <a:rPr lang="ko-KR" altLang="en-US" sz="1200" b="1" dirty="0">
                <a:solidFill>
                  <a:schemeClr val="tx1"/>
                </a:solidFill>
              </a:rPr>
              <a:t> 하위 입</a:t>
            </a:r>
            <a:r>
              <a:rPr lang="en-US" altLang="ko-KR" sz="1200" b="1" dirty="0">
                <a:solidFill>
                  <a:schemeClr val="tx1"/>
                </a:solidFill>
              </a:rPr>
              <a:t>/</a:t>
            </a:r>
            <a:r>
              <a:rPr lang="ko-KR" altLang="en-US" sz="1200" b="1" dirty="0">
                <a:solidFill>
                  <a:schemeClr val="tx1"/>
                </a:solidFill>
              </a:rPr>
              <a:t>출고 관리</a:t>
            </a:r>
            <a:endParaRPr lang="en-US" altLang="ko-KR" sz="10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TV</a:t>
            </a:r>
            <a:r>
              <a:rPr lang="ko-KR" altLang="en-US" sz="1000" dirty="0">
                <a:solidFill>
                  <a:schemeClr val="tx1"/>
                </a:solidFill>
              </a:rPr>
              <a:t> 카테고리 중 </a:t>
            </a:r>
            <a:r>
              <a:rPr lang="ko-KR" altLang="en-US" sz="1200" b="1" dirty="0">
                <a:solidFill>
                  <a:srgbClr val="0070C0"/>
                </a:solidFill>
              </a:rPr>
              <a:t>입</a:t>
            </a:r>
            <a:r>
              <a:rPr lang="en-US" altLang="ko-KR" sz="1200" b="1" dirty="0">
                <a:solidFill>
                  <a:srgbClr val="0070C0"/>
                </a:solidFill>
              </a:rPr>
              <a:t>/</a:t>
            </a:r>
            <a:r>
              <a:rPr lang="ko-KR" altLang="en-US" sz="1200" b="1" dirty="0">
                <a:solidFill>
                  <a:srgbClr val="0070C0"/>
                </a:solidFill>
              </a:rPr>
              <a:t>출고 관리</a:t>
            </a:r>
            <a:r>
              <a:rPr lang="ko-KR" altLang="en-US" sz="1000" dirty="0">
                <a:solidFill>
                  <a:schemeClr val="tx1"/>
                </a:solidFill>
              </a:rPr>
              <a:t> 페이지 </a:t>
            </a:r>
            <a:r>
              <a:rPr lang="ko-KR" altLang="en-US" sz="1200" b="1" dirty="0">
                <a:solidFill>
                  <a:srgbClr val="FF0000"/>
                </a:solidFill>
              </a:rPr>
              <a:t>이동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6. TV</a:t>
            </a:r>
            <a:r>
              <a:rPr lang="ko-KR" altLang="en-US" sz="1200" b="1" dirty="0">
                <a:solidFill>
                  <a:schemeClr val="tx1"/>
                </a:solidFill>
              </a:rPr>
              <a:t> 하위 통계</a:t>
            </a:r>
            <a:endParaRPr lang="en-US" altLang="ko-KR" sz="10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TV</a:t>
            </a:r>
            <a:r>
              <a:rPr lang="ko-KR" altLang="en-US" sz="1000" dirty="0">
                <a:solidFill>
                  <a:schemeClr val="tx1"/>
                </a:solidFill>
              </a:rPr>
              <a:t> 카테고리 중 </a:t>
            </a:r>
            <a:r>
              <a:rPr lang="ko-KR" altLang="en-US" sz="1200" b="1" dirty="0">
                <a:solidFill>
                  <a:srgbClr val="0070C0"/>
                </a:solidFill>
              </a:rPr>
              <a:t>통계</a:t>
            </a:r>
            <a:r>
              <a:rPr lang="ko-KR" altLang="en-US" sz="1000" dirty="0">
                <a:solidFill>
                  <a:schemeClr val="tx1"/>
                </a:solidFill>
              </a:rPr>
              <a:t> 페이지 </a:t>
            </a:r>
            <a:r>
              <a:rPr lang="ko-KR" altLang="en-US" sz="1200" b="1" dirty="0">
                <a:solidFill>
                  <a:srgbClr val="FF0000"/>
                </a:solidFill>
              </a:rPr>
              <a:t>이동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7. TV</a:t>
            </a:r>
            <a:r>
              <a:rPr lang="ko-KR" altLang="en-US" sz="1200" b="1" dirty="0">
                <a:solidFill>
                  <a:schemeClr val="tx1"/>
                </a:solidFill>
              </a:rPr>
              <a:t> 하위 제품 검색 화면</a:t>
            </a:r>
            <a:endParaRPr lang="en-US" altLang="ko-KR" sz="10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TV</a:t>
            </a:r>
            <a:r>
              <a:rPr lang="ko-KR" altLang="en-US" sz="1000" dirty="0">
                <a:solidFill>
                  <a:schemeClr val="tx1"/>
                </a:solidFill>
              </a:rPr>
              <a:t> </a:t>
            </a:r>
            <a:r>
              <a:rPr lang="ko-KR" altLang="en-US" sz="1200" b="1" dirty="0">
                <a:solidFill>
                  <a:srgbClr val="0070C0"/>
                </a:solidFill>
              </a:rPr>
              <a:t>검색 </a:t>
            </a:r>
            <a:r>
              <a:rPr lang="en-US" altLang="ko-KR" sz="1200" b="1" dirty="0">
                <a:solidFill>
                  <a:srgbClr val="0070C0"/>
                </a:solidFill>
              </a:rPr>
              <a:t>UI</a:t>
            </a:r>
            <a:r>
              <a:rPr lang="en-US" altLang="ko-KR" sz="1000" dirty="0">
                <a:solidFill>
                  <a:srgbClr val="0070C0"/>
                </a:solidFill>
              </a:rPr>
              <a:t> </a:t>
            </a:r>
            <a:r>
              <a:rPr lang="ko-KR" altLang="en-US" sz="1000" dirty="0">
                <a:solidFill>
                  <a:schemeClr val="tx1"/>
                </a:solidFill>
              </a:rPr>
              <a:t>화면 페이지</a:t>
            </a:r>
            <a:endParaRPr lang="en-US" altLang="ko-KR" sz="12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8. </a:t>
            </a:r>
            <a:r>
              <a:rPr lang="ko-KR" altLang="en-US" sz="1200" b="1" dirty="0">
                <a:solidFill>
                  <a:schemeClr val="tx1"/>
                </a:solidFill>
              </a:rPr>
              <a:t>수량 기입</a:t>
            </a:r>
            <a:r>
              <a:rPr lang="en-US" altLang="ko-KR" sz="1200" b="1" dirty="0">
                <a:solidFill>
                  <a:schemeClr val="tx1"/>
                </a:solidFill>
              </a:rPr>
              <a:t>, </a:t>
            </a:r>
            <a:r>
              <a:rPr lang="ko-KR" altLang="en-US" sz="1200" b="1" dirty="0">
                <a:solidFill>
                  <a:schemeClr val="tx1"/>
                </a:solidFill>
              </a:rPr>
              <a:t>입</a:t>
            </a:r>
            <a:r>
              <a:rPr lang="en-US" altLang="ko-KR" sz="1200" b="1" dirty="0">
                <a:solidFill>
                  <a:schemeClr val="tx1"/>
                </a:solidFill>
              </a:rPr>
              <a:t>/</a:t>
            </a:r>
            <a:r>
              <a:rPr lang="ko-KR" altLang="en-US" sz="1200" b="1" dirty="0">
                <a:solidFill>
                  <a:schemeClr val="tx1"/>
                </a:solidFill>
              </a:rPr>
              <a:t>출고 버튼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관리할 </a:t>
            </a:r>
            <a:r>
              <a:rPr lang="ko-KR" altLang="en-US" sz="1200" b="1" dirty="0">
                <a:solidFill>
                  <a:srgbClr val="0070C0"/>
                </a:solidFill>
              </a:rPr>
              <a:t>제품</a:t>
            </a:r>
            <a:r>
              <a:rPr lang="ko-KR" altLang="en-US" sz="1000" dirty="0">
                <a:solidFill>
                  <a:schemeClr val="tx1"/>
                </a:solidFill>
              </a:rPr>
              <a:t>의 입</a:t>
            </a:r>
            <a:r>
              <a:rPr lang="en-US" altLang="ko-KR" sz="1000" dirty="0">
                <a:solidFill>
                  <a:schemeClr val="tx1"/>
                </a:solidFill>
              </a:rPr>
              <a:t>/</a:t>
            </a:r>
            <a:r>
              <a:rPr lang="ko-KR" altLang="en-US" sz="1000" dirty="0">
                <a:solidFill>
                  <a:schemeClr val="tx1"/>
                </a:solidFill>
              </a:rPr>
              <a:t>출고 </a:t>
            </a:r>
            <a:r>
              <a:rPr lang="ko-KR" altLang="en-US" sz="1200" b="1" dirty="0">
                <a:solidFill>
                  <a:srgbClr val="FF0000"/>
                </a:solidFill>
              </a:rPr>
              <a:t>수량 조절</a:t>
            </a:r>
            <a:r>
              <a:rPr lang="ko-KR" altLang="en-US" sz="1000" dirty="0">
                <a:solidFill>
                  <a:schemeClr val="tx1"/>
                </a:solidFill>
              </a:rPr>
              <a:t> 관리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EFC97A1E-D46C-438A-B9F3-A1F16CE61D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357" y="45083"/>
            <a:ext cx="660241" cy="660241"/>
          </a:xfrm>
          <a:prstGeom prst="rect">
            <a:avLst/>
          </a:prstGeom>
        </p:spPr>
      </p:pic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9017E6C7-FD7C-48E6-B447-EF78AFD9174F}"/>
              </a:ext>
            </a:extLst>
          </p:cNvPr>
          <p:cNvSpPr txBox="1">
            <a:spLocks/>
          </p:cNvSpPr>
          <p:nvPr/>
        </p:nvSpPr>
        <p:spPr>
          <a:xfrm>
            <a:off x="923636" y="5190838"/>
            <a:ext cx="10430164" cy="131156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200" dirty="0"/>
              <a:t>재고관리 화면 </a:t>
            </a:r>
            <a:r>
              <a:rPr lang="en-US" altLang="ko-KR" sz="1200" dirty="0" err="1"/>
              <a:t>ui</a:t>
            </a:r>
            <a:r>
              <a:rPr lang="en-US" altLang="ko-KR" sz="1200" dirty="0"/>
              <a:t> </a:t>
            </a:r>
            <a:r>
              <a:rPr lang="ko-KR" altLang="en-US" sz="1200" dirty="0"/>
              <a:t>설명</a:t>
            </a:r>
            <a:endParaRPr lang="en-US" altLang="ko-KR" sz="1200" dirty="0"/>
          </a:p>
          <a:p>
            <a:pPr marL="0" indent="0">
              <a:buNone/>
            </a:pPr>
            <a:r>
              <a:rPr lang="ko-KR" altLang="en-US" sz="1200" dirty="0"/>
              <a:t> 대분류 중 가전 제품에서의 선택</a:t>
            </a:r>
            <a:r>
              <a:rPr lang="en-US" altLang="ko-KR" sz="1200" dirty="0"/>
              <a:t>, </a:t>
            </a:r>
            <a:r>
              <a:rPr lang="ko-KR" altLang="en-US" sz="1200" dirty="0"/>
              <a:t>가전에서의 검색</a:t>
            </a:r>
            <a:r>
              <a:rPr lang="en-US" altLang="ko-KR" sz="1200" dirty="0"/>
              <a:t>, </a:t>
            </a:r>
            <a:r>
              <a:rPr lang="ko-KR" altLang="en-US" sz="1200" dirty="0"/>
              <a:t>입</a:t>
            </a:r>
            <a:r>
              <a:rPr lang="en-US" altLang="ko-KR" sz="1200" dirty="0"/>
              <a:t>/</a:t>
            </a:r>
            <a:r>
              <a:rPr lang="ko-KR" altLang="en-US" sz="1200" dirty="0"/>
              <a:t>출고 관리</a:t>
            </a:r>
            <a:r>
              <a:rPr lang="en-US" altLang="ko-KR" sz="1200" dirty="0"/>
              <a:t>, </a:t>
            </a:r>
            <a:r>
              <a:rPr lang="ko-KR" altLang="en-US" sz="1200" dirty="0"/>
              <a:t>통계 등 하위 검색 기능의 선택</a:t>
            </a:r>
            <a:r>
              <a:rPr lang="en-US" altLang="ko-KR" sz="1200" dirty="0"/>
              <a:t> </a:t>
            </a:r>
            <a:r>
              <a:rPr lang="ko-KR" altLang="en-US" sz="1200" dirty="0"/>
              <a:t>등을 다양하게 구현하여 </a:t>
            </a:r>
            <a:endParaRPr lang="en-US" altLang="ko-KR" sz="1200" dirty="0"/>
          </a:p>
          <a:p>
            <a:pPr marL="0" indent="0">
              <a:buNone/>
            </a:pPr>
            <a:r>
              <a:rPr lang="en-US" altLang="ko-KR" sz="1200" dirty="0"/>
              <a:t> </a:t>
            </a:r>
            <a:r>
              <a:rPr lang="ko-KR" altLang="en-US" sz="1200" dirty="0"/>
              <a:t>사용자가 원하는 재고관리 기능을 쉽게 찾을 수 있도록 함</a:t>
            </a:r>
            <a:endParaRPr lang="en-US" altLang="ko-KR" sz="1200" dirty="0"/>
          </a:p>
          <a:p>
            <a:pPr marL="0" indent="0">
              <a:buNone/>
            </a:pPr>
            <a:r>
              <a:rPr lang="en-US" altLang="ko-KR" sz="1200" dirty="0"/>
              <a:t> </a:t>
            </a:r>
            <a:r>
              <a:rPr lang="ko-KR" altLang="en-US" sz="1200" dirty="0"/>
              <a:t>가전 제품군 중 재고관리가 필요한 제품에 대한 검색의 가짓수와 </a:t>
            </a:r>
            <a:r>
              <a:rPr lang="ko-KR" altLang="en-US" sz="1600" b="1" dirty="0">
                <a:solidFill>
                  <a:srgbClr val="0070C0"/>
                </a:solidFill>
              </a:rPr>
              <a:t>검색 기능</a:t>
            </a:r>
            <a:r>
              <a:rPr lang="ko-KR" altLang="en-US" sz="1200" dirty="0"/>
              <a:t>을 제공하여 사용자에게 </a:t>
            </a:r>
            <a:r>
              <a:rPr lang="ko-KR" altLang="en-US" sz="1600" b="1" dirty="0">
                <a:solidFill>
                  <a:srgbClr val="0070C0"/>
                </a:solidFill>
              </a:rPr>
              <a:t>편의성</a:t>
            </a:r>
            <a:r>
              <a:rPr lang="ko-KR" altLang="en-US" sz="1200" dirty="0"/>
              <a:t>을 제공하고자 함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D224246-05FD-4772-832F-FD452CCD18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872" y="1154543"/>
            <a:ext cx="6981700" cy="403629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3" name="타원 22">
            <a:extLst>
              <a:ext uri="{FF2B5EF4-FFF2-40B4-BE49-F238E27FC236}">
                <a16:creationId xmlns:a16="http://schemas.microsoft.com/office/drawing/2014/main" id="{5D8E3426-9C9F-40CC-9BAF-F8CA50685B8D}"/>
              </a:ext>
            </a:extLst>
          </p:cNvPr>
          <p:cNvSpPr/>
          <p:nvPr/>
        </p:nvSpPr>
        <p:spPr>
          <a:xfrm>
            <a:off x="4430816" y="1595777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61AD9A31-B96C-43EB-8500-9AF27B22253D}"/>
              </a:ext>
            </a:extLst>
          </p:cNvPr>
          <p:cNvSpPr/>
          <p:nvPr/>
        </p:nvSpPr>
        <p:spPr>
          <a:xfrm>
            <a:off x="3701550" y="2011413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88D75B5C-F91F-4DC7-B861-698F15DAE4D5}"/>
              </a:ext>
            </a:extLst>
          </p:cNvPr>
          <p:cNvSpPr/>
          <p:nvPr/>
        </p:nvSpPr>
        <p:spPr>
          <a:xfrm>
            <a:off x="2333470" y="2163700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7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06B86C24-3988-4A3A-8FEF-9063B515352F}"/>
              </a:ext>
            </a:extLst>
          </p:cNvPr>
          <p:cNvSpPr/>
          <p:nvPr/>
        </p:nvSpPr>
        <p:spPr>
          <a:xfrm>
            <a:off x="1067821" y="2068834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ED4B4894-0BCF-4F32-A4AD-DEA63D63F715}"/>
              </a:ext>
            </a:extLst>
          </p:cNvPr>
          <p:cNvSpPr/>
          <p:nvPr/>
        </p:nvSpPr>
        <p:spPr>
          <a:xfrm>
            <a:off x="933894" y="2580237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59B22FC8-2B64-4439-9171-87151A275E8F}"/>
              </a:ext>
            </a:extLst>
          </p:cNvPr>
          <p:cNvSpPr/>
          <p:nvPr/>
        </p:nvSpPr>
        <p:spPr>
          <a:xfrm>
            <a:off x="933894" y="3429000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6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85D70214-068F-424A-8772-8A52C017F02F}"/>
              </a:ext>
            </a:extLst>
          </p:cNvPr>
          <p:cNvSpPr/>
          <p:nvPr/>
        </p:nvSpPr>
        <p:spPr>
          <a:xfrm>
            <a:off x="1706700" y="2728179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5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53CC0F08-CF9A-43CD-A566-6CB5F996F56F}"/>
              </a:ext>
            </a:extLst>
          </p:cNvPr>
          <p:cNvSpPr/>
          <p:nvPr/>
        </p:nvSpPr>
        <p:spPr>
          <a:xfrm>
            <a:off x="5962073" y="4282781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8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C69485D-99C2-487A-BED0-25A06A706CD3}"/>
              </a:ext>
            </a:extLst>
          </p:cNvPr>
          <p:cNvSpPr/>
          <p:nvPr/>
        </p:nvSpPr>
        <p:spPr>
          <a:xfrm>
            <a:off x="966225" y="2373091"/>
            <a:ext cx="638879" cy="1915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>
                <a:solidFill>
                  <a:schemeClr val="tx1"/>
                </a:solidFill>
              </a:rPr>
              <a:t>TV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508D3BD-EF7D-476A-969C-221190D33F7B}"/>
              </a:ext>
            </a:extLst>
          </p:cNvPr>
          <p:cNvSpPr/>
          <p:nvPr/>
        </p:nvSpPr>
        <p:spPr>
          <a:xfrm>
            <a:off x="2605942" y="2297628"/>
            <a:ext cx="438087" cy="1915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b="1" dirty="0">
                <a:solidFill>
                  <a:schemeClr val="tx1"/>
                </a:solidFill>
              </a:rPr>
              <a:t>TV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0664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0D0C4CB-C449-469E-AB46-A6A305822E91}"/>
              </a:ext>
            </a:extLst>
          </p:cNvPr>
          <p:cNvSpPr/>
          <p:nvPr/>
        </p:nvSpPr>
        <p:spPr>
          <a:xfrm>
            <a:off x="0" y="0"/>
            <a:ext cx="12192000" cy="74893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C9FFFAC-1336-46E9-9A1B-43686BAFE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1285"/>
            <a:ext cx="10515600" cy="627652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6. </a:t>
            </a:r>
            <a:r>
              <a:rPr lang="ko-KR" altLang="en-US" dirty="0"/>
              <a:t>화면 </a:t>
            </a:r>
            <a:r>
              <a:rPr lang="en-US" altLang="ko-KR" dirty="0" err="1"/>
              <a:t>ui</a:t>
            </a:r>
            <a:r>
              <a:rPr lang="en-US" altLang="ko-KR" dirty="0"/>
              <a:t> </a:t>
            </a:r>
            <a:r>
              <a:rPr lang="ko-KR" altLang="en-US" dirty="0"/>
              <a:t>구성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71EBA486-01CD-4ED7-92C8-82699434C2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54204"/>
            <a:ext cx="10515600" cy="384763"/>
          </a:xfrm>
          <a:ln>
            <a:solidFill>
              <a:schemeClr val="bg1"/>
            </a:solidFill>
          </a:ln>
        </p:spPr>
        <p:txBody>
          <a:bodyPr>
            <a:normAutofit/>
          </a:bodyPr>
          <a:lstStyle/>
          <a:p>
            <a:r>
              <a:rPr lang="ko-KR" altLang="en-US" sz="2000" dirty="0"/>
              <a:t>재고관리 화면 </a:t>
            </a:r>
            <a:r>
              <a:rPr lang="en-US" altLang="ko-KR" sz="2000" dirty="0" err="1"/>
              <a:t>ui</a:t>
            </a:r>
            <a:r>
              <a:rPr lang="en-US" altLang="ko-KR" sz="2000" dirty="0"/>
              <a:t>(PC-</a:t>
            </a:r>
            <a:r>
              <a:rPr lang="ko-KR" altLang="en-US" sz="2000" dirty="0"/>
              <a:t>검색</a:t>
            </a:r>
            <a:r>
              <a:rPr lang="en-US" altLang="ko-KR" sz="2000" dirty="0"/>
              <a:t>)</a:t>
            </a:r>
            <a:endParaRPr lang="ko-KR" altLang="en-US" sz="2000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8C8A1D5-9405-4668-81CB-FCFF71622F9D}"/>
              </a:ext>
            </a:extLst>
          </p:cNvPr>
          <p:cNvSpPr/>
          <p:nvPr/>
        </p:nvSpPr>
        <p:spPr>
          <a:xfrm>
            <a:off x="7914572" y="1144234"/>
            <a:ext cx="3429993" cy="404660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chemeClr val="tx1"/>
                </a:solidFill>
              </a:rPr>
              <a:t>※ </a:t>
            </a:r>
            <a:r>
              <a:rPr lang="ko-KR" altLang="en-US" sz="1000" dirty="0">
                <a:solidFill>
                  <a:schemeClr val="tx1"/>
                </a:solidFill>
              </a:rPr>
              <a:t>각 번호 별 설명</a:t>
            </a:r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1. </a:t>
            </a:r>
            <a:r>
              <a:rPr lang="ko-KR" altLang="en-US" sz="1200" b="1" dirty="0">
                <a:solidFill>
                  <a:schemeClr val="tx1"/>
                </a:solidFill>
              </a:rPr>
              <a:t>재고관리 </a:t>
            </a:r>
            <a:r>
              <a:rPr lang="en-US" altLang="ko-KR" sz="1200" b="1" dirty="0" err="1">
                <a:solidFill>
                  <a:schemeClr val="tx1"/>
                </a:solidFill>
              </a:rPr>
              <a:t>ui</a:t>
            </a:r>
            <a:r>
              <a:rPr lang="en-US" altLang="ko-KR" sz="1200" b="1" dirty="0">
                <a:solidFill>
                  <a:schemeClr val="tx1"/>
                </a:solidFill>
              </a:rPr>
              <a:t> </a:t>
            </a:r>
            <a:r>
              <a:rPr lang="ko-KR" altLang="en-US" sz="1200" b="1" dirty="0">
                <a:solidFill>
                  <a:schemeClr val="tx1"/>
                </a:solidFill>
              </a:rPr>
              <a:t>선택</a:t>
            </a:r>
            <a:endParaRPr lang="en-US" altLang="ko-KR" sz="10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해당 </a:t>
            </a:r>
            <a:r>
              <a:rPr lang="en-US" altLang="ko-KR" sz="1000" dirty="0">
                <a:solidFill>
                  <a:schemeClr val="tx1"/>
                </a:solidFill>
              </a:rPr>
              <a:t>UI</a:t>
            </a:r>
            <a:r>
              <a:rPr lang="ko-KR" altLang="en-US" sz="1000" dirty="0">
                <a:solidFill>
                  <a:schemeClr val="tx1"/>
                </a:solidFill>
              </a:rPr>
              <a:t>로 </a:t>
            </a:r>
            <a:r>
              <a:rPr lang="ko-KR" altLang="en-US" sz="1200" b="1" dirty="0">
                <a:solidFill>
                  <a:srgbClr val="0070C0"/>
                </a:solidFill>
              </a:rPr>
              <a:t>마우스 이동</a:t>
            </a:r>
            <a:r>
              <a:rPr lang="ko-KR" altLang="en-US" sz="1000" dirty="0">
                <a:solidFill>
                  <a:schemeClr val="tx1"/>
                </a:solidFill>
              </a:rPr>
              <a:t> 시 대분류 항목이 등장</a:t>
            </a:r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2. </a:t>
            </a:r>
            <a:r>
              <a:rPr lang="ko-KR" altLang="en-US" sz="1200" b="1" dirty="0">
                <a:solidFill>
                  <a:schemeClr val="tx1"/>
                </a:solidFill>
              </a:rPr>
              <a:t>대 분류 </a:t>
            </a:r>
            <a:r>
              <a:rPr lang="en-US" altLang="ko-KR" sz="1200" b="1" dirty="0" err="1">
                <a:solidFill>
                  <a:schemeClr val="tx1"/>
                </a:solidFill>
              </a:rPr>
              <a:t>ui</a:t>
            </a:r>
            <a:r>
              <a:rPr lang="en-US" altLang="ko-KR" sz="1200" b="1" dirty="0">
                <a:solidFill>
                  <a:schemeClr val="tx1"/>
                </a:solidFill>
              </a:rPr>
              <a:t> </a:t>
            </a:r>
            <a:r>
              <a:rPr lang="ko-KR" altLang="en-US" sz="1200" b="1" dirty="0">
                <a:solidFill>
                  <a:schemeClr val="tx1"/>
                </a:solidFill>
              </a:rPr>
              <a:t>선택</a:t>
            </a:r>
            <a:r>
              <a:rPr lang="ko-KR" altLang="en-US" sz="1000" dirty="0">
                <a:solidFill>
                  <a:schemeClr val="tx1"/>
                </a:solidFill>
              </a:rPr>
              <a:t>  </a:t>
            </a:r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대분류 </a:t>
            </a:r>
            <a:r>
              <a:rPr lang="en-US" altLang="ko-KR" sz="1000" dirty="0">
                <a:solidFill>
                  <a:schemeClr val="tx1"/>
                </a:solidFill>
              </a:rPr>
              <a:t>UI </a:t>
            </a:r>
            <a:r>
              <a:rPr lang="ko-KR" altLang="en-US" sz="1000" dirty="0">
                <a:solidFill>
                  <a:schemeClr val="tx1"/>
                </a:solidFill>
              </a:rPr>
              <a:t>클릭 버튼 중 </a:t>
            </a:r>
            <a:r>
              <a:rPr lang="en-US" altLang="ko-KR" sz="1200" b="1" dirty="0">
                <a:solidFill>
                  <a:srgbClr val="0070C0"/>
                </a:solidFill>
              </a:rPr>
              <a:t>PC</a:t>
            </a:r>
            <a:r>
              <a:rPr lang="ko-KR" altLang="en-US" sz="1200" b="1" dirty="0">
                <a:solidFill>
                  <a:srgbClr val="0070C0"/>
                </a:solidFill>
              </a:rPr>
              <a:t> 클릭</a:t>
            </a:r>
            <a:r>
              <a:rPr lang="ko-KR" altLang="en-US" sz="1000" dirty="0">
                <a:solidFill>
                  <a:schemeClr val="tx1"/>
                </a:solidFill>
              </a:rPr>
              <a:t> 시 </a:t>
            </a:r>
            <a:r>
              <a:rPr lang="en-US" altLang="ko-KR" sz="1000" dirty="0">
                <a:solidFill>
                  <a:schemeClr val="tx1"/>
                </a:solidFill>
              </a:rPr>
              <a:t>PC</a:t>
            </a:r>
            <a:r>
              <a:rPr lang="ko-KR" altLang="en-US" sz="1000" dirty="0">
                <a:solidFill>
                  <a:schemeClr val="tx1"/>
                </a:solidFill>
              </a:rPr>
              <a:t> 재고관리 상태로 </a:t>
            </a:r>
            <a:r>
              <a:rPr lang="ko-KR" altLang="en-US" sz="1200" b="1" dirty="0">
                <a:solidFill>
                  <a:srgbClr val="FF0000"/>
                </a:solidFill>
              </a:rPr>
              <a:t>전환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3. </a:t>
            </a:r>
            <a:r>
              <a:rPr lang="ko-KR" altLang="en-US" sz="1200" b="1" dirty="0">
                <a:solidFill>
                  <a:schemeClr val="tx1"/>
                </a:solidFill>
              </a:rPr>
              <a:t>대 분류 </a:t>
            </a:r>
            <a:r>
              <a:rPr lang="en-US" altLang="ko-KR" sz="1200" b="1" dirty="0">
                <a:solidFill>
                  <a:schemeClr val="tx1"/>
                </a:solidFill>
              </a:rPr>
              <a:t>PC</a:t>
            </a:r>
            <a:r>
              <a:rPr lang="ko-KR" altLang="en-US" sz="1200" b="1" dirty="0">
                <a:solidFill>
                  <a:schemeClr val="tx1"/>
                </a:solidFill>
              </a:rPr>
              <a:t> 명시</a:t>
            </a:r>
            <a:endParaRPr lang="en-US" altLang="ko-KR" sz="10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대분류 중 </a:t>
            </a:r>
            <a:r>
              <a:rPr lang="en-US" altLang="ko-KR" sz="1200" b="1" dirty="0">
                <a:solidFill>
                  <a:srgbClr val="0070C0"/>
                </a:solidFill>
              </a:rPr>
              <a:t>PC</a:t>
            </a:r>
            <a:r>
              <a:rPr lang="ko-KR" altLang="en-US" sz="1000" dirty="0">
                <a:solidFill>
                  <a:schemeClr val="tx1"/>
                </a:solidFill>
              </a:rPr>
              <a:t> 선택 시 </a:t>
            </a:r>
            <a:r>
              <a:rPr lang="ko-KR" altLang="en-US" sz="1200" b="1" dirty="0">
                <a:solidFill>
                  <a:srgbClr val="FF0000"/>
                </a:solidFill>
              </a:rPr>
              <a:t>명시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4. PC</a:t>
            </a:r>
            <a:r>
              <a:rPr lang="ko-KR" altLang="en-US" sz="1200" b="1" dirty="0">
                <a:solidFill>
                  <a:schemeClr val="tx1"/>
                </a:solidFill>
              </a:rPr>
              <a:t> 하위 검색</a:t>
            </a:r>
            <a:endParaRPr lang="en-US" altLang="ko-KR" sz="10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PC</a:t>
            </a:r>
            <a:r>
              <a:rPr lang="ko-KR" altLang="en-US" sz="1000" dirty="0">
                <a:solidFill>
                  <a:schemeClr val="tx1"/>
                </a:solidFill>
              </a:rPr>
              <a:t> 카테고리 중 </a:t>
            </a:r>
            <a:r>
              <a:rPr lang="ko-KR" altLang="en-US" sz="1200" b="1" dirty="0">
                <a:solidFill>
                  <a:srgbClr val="0070C0"/>
                </a:solidFill>
              </a:rPr>
              <a:t>제품 검색</a:t>
            </a:r>
            <a:r>
              <a:rPr lang="ko-KR" altLang="en-US" sz="1000" dirty="0">
                <a:solidFill>
                  <a:schemeClr val="tx1"/>
                </a:solidFill>
              </a:rPr>
              <a:t> 페이지 </a:t>
            </a:r>
            <a:r>
              <a:rPr lang="ko-KR" altLang="en-US" sz="1200" b="1" dirty="0">
                <a:solidFill>
                  <a:srgbClr val="FF0000"/>
                </a:solidFill>
              </a:rPr>
              <a:t>이동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5. PC</a:t>
            </a:r>
            <a:r>
              <a:rPr lang="ko-KR" altLang="en-US" sz="1200" b="1" dirty="0">
                <a:solidFill>
                  <a:schemeClr val="tx1"/>
                </a:solidFill>
              </a:rPr>
              <a:t> 하위 입</a:t>
            </a:r>
            <a:r>
              <a:rPr lang="en-US" altLang="ko-KR" sz="1200" b="1" dirty="0">
                <a:solidFill>
                  <a:schemeClr val="tx1"/>
                </a:solidFill>
              </a:rPr>
              <a:t>/</a:t>
            </a:r>
            <a:r>
              <a:rPr lang="ko-KR" altLang="en-US" sz="1200" b="1" dirty="0">
                <a:solidFill>
                  <a:schemeClr val="tx1"/>
                </a:solidFill>
              </a:rPr>
              <a:t>출고 관리</a:t>
            </a:r>
            <a:endParaRPr lang="en-US" altLang="ko-KR" sz="10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PC</a:t>
            </a:r>
            <a:r>
              <a:rPr lang="ko-KR" altLang="en-US" sz="1000" dirty="0">
                <a:solidFill>
                  <a:schemeClr val="tx1"/>
                </a:solidFill>
              </a:rPr>
              <a:t> 카테고리 중 </a:t>
            </a:r>
            <a:r>
              <a:rPr lang="ko-KR" altLang="en-US" sz="1200" b="1" dirty="0">
                <a:solidFill>
                  <a:srgbClr val="0070C0"/>
                </a:solidFill>
              </a:rPr>
              <a:t>입</a:t>
            </a:r>
            <a:r>
              <a:rPr lang="en-US" altLang="ko-KR" sz="1200" b="1" dirty="0">
                <a:solidFill>
                  <a:srgbClr val="0070C0"/>
                </a:solidFill>
              </a:rPr>
              <a:t>/</a:t>
            </a:r>
            <a:r>
              <a:rPr lang="ko-KR" altLang="en-US" sz="1200" b="1" dirty="0">
                <a:solidFill>
                  <a:srgbClr val="0070C0"/>
                </a:solidFill>
              </a:rPr>
              <a:t>출고 관리</a:t>
            </a:r>
            <a:r>
              <a:rPr lang="ko-KR" altLang="en-US" sz="1000" dirty="0">
                <a:solidFill>
                  <a:schemeClr val="tx1"/>
                </a:solidFill>
              </a:rPr>
              <a:t> 페이지 </a:t>
            </a:r>
            <a:r>
              <a:rPr lang="ko-KR" altLang="en-US" sz="1200" b="1" dirty="0">
                <a:solidFill>
                  <a:srgbClr val="FF0000"/>
                </a:solidFill>
              </a:rPr>
              <a:t>이동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6. PC</a:t>
            </a:r>
            <a:r>
              <a:rPr lang="ko-KR" altLang="en-US" sz="1200" b="1" dirty="0">
                <a:solidFill>
                  <a:schemeClr val="tx1"/>
                </a:solidFill>
              </a:rPr>
              <a:t> 하위 통계</a:t>
            </a:r>
            <a:endParaRPr lang="en-US" altLang="ko-KR" sz="10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PC</a:t>
            </a:r>
            <a:r>
              <a:rPr lang="ko-KR" altLang="en-US" sz="1000" dirty="0">
                <a:solidFill>
                  <a:schemeClr val="tx1"/>
                </a:solidFill>
              </a:rPr>
              <a:t> 카테고리 중 </a:t>
            </a:r>
            <a:r>
              <a:rPr lang="ko-KR" altLang="en-US" sz="1200" b="1" dirty="0">
                <a:solidFill>
                  <a:srgbClr val="0070C0"/>
                </a:solidFill>
              </a:rPr>
              <a:t>통계</a:t>
            </a:r>
            <a:r>
              <a:rPr lang="ko-KR" altLang="en-US" sz="1000" dirty="0">
                <a:solidFill>
                  <a:schemeClr val="tx1"/>
                </a:solidFill>
              </a:rPr>
              <a:t> 페이지 </a:t>
            </a:r>
            <a:r>
              <a:rPr lang="ko-KR" altLang="en-US" sz="1200" b="1" dirty="0">
                <a:solidFill>
                  <a:srgbClr val="FF0000"/>
                </a:solidFill>
              </a:rPr>
              <a:t>이동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7. PC</a:t>
            </a:r>
            <a:r>
              <a:rPr lang="ko-KR" altLang="en-US" sz="1200" b="1" dirty="0">
                <a:solidFill>
                  <a:schemeClr val="tx1"/>
                </a:solidFill>
              </a:rPr>
              <a:t> 하위 제품 검색 화면</a:t>
            </a:r>
            <a:endParaRPr lang="en-US" altLang="ko-KR" sz="10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PC</a:t>
            </a:r>
            <a:r>
              <a:rPr lang="ko-KR" altLang="en-US" sz="1000" dirty="0">
                <a:solidFill>
                  <a:schemeClr val="tx1"/>
                </a:solidFill>
              </a:rPr>
              <a:t> </a:t>
            </a:r>
            <a:r>
              <a:rPr lang="ko-KR" altLang="en-US" sz="1200" b="1" dirty="0">
                <a:solidFill>
                  <a:srgbClr val="0070C0"/>
                </a:solidFill>
              </a:rPr>
              <a:t>검색 </a:t>
            </a:r>
            <a:r>
              <a:rPr lang="en-US" altLang="ko-KR" sz="1200" b="1" dirty="0">
                <a:solidFill>
                  <a:srgbClr val="0070C0"/>
                </a:solidFill>
              </a:rPr>
              <a:t>UI</a:t>
            </a:r>
            <a:r>
              <a:rPr lang="en-US" altLang="ko-KR" sz="1000" dirty="0">
                <a:solidFill>
                  <a:srgbClr val="0070C0"/>
                </a:solidFill>
              </a:rPr>
              <a:t> </a:t>
            </a:r>
            <a:r>
              <a:rPr lang="ko-KR" altLang="en-US" sz="1000" dirty="0">
                <a:solidFill>
                  <a:schemeClr val="tx1"/>
                </a:solidFill>
              </a:rPr>
              <a:t>화면 페이지</a:t>
            </a:r>
            <a:r>
              <a:rPr lang="ko-KR" altLang="en-US" sz="1200" b="1" dirty="0">
                <a:solidFill>
                  <a:srgbClr val="FF0000"/>
                </a:solidFill>
              </a:rPr>
              <a:t> </a:t>
            </a:r>
            <a:endParaRPr lang="en-US" altLang="ko-KR" sz="12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8. </a:t>
            </a:r>
            <a:r>
              <a:rPr lang="ko-KR" altLang="en-US" sz="1200" b="1" dirty="0">
                <a:solidFill>
                  <a:schemeClr val="tx1"/>
                </a:solidFill>
              </a:rPr>
              <a:t>수량 기입</a:t>
            </a:r>
            <a:r>
              <a:rPr lang="en-US" altLang="ko-KR" sz="1200" b="1" dirty="0">
                <a:solidFill>
                  <a:schemeClr val="tx1"/>
                </a:solidFill>
              </a:rPr>
              <a:t>, </a:t>
            </a:r>
            <a:r>
              <a:rPr lang="ko-KR" altLang="en-US" sz="1200" b="1" dirty="0">
                <a:solidFill>
                  <a:schemeClr val="tx1"/>
                </a:solidFill>
              </a:rPr>
              <a:t>입</a:t>
            </a:r>
            <a:r>
              <a:rPr lang="en-US" altLang="ko-KR" sz="1200" b="1" dirty="0">
                <a:solidFill>
                  <a:schemeClr val="tx1"/>
                </a:solidFill>
              </a:rPr>
              <a:t>/</a:t>
            </a:r>
            <a:r>
              <a:rPr lang="ko-KR" altLang="en-US" sz="1200" b="1" dirty="0">
                <a:solidFill>
                  <a:schemeClr val="tx1"/>
                </a:solidFill>
              </a:rPr>
              <a:t>출고 버튼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관리할 </a:t>
            </a:r>
            <a:r>
              <a:rPr lang="ko-KR" altLang="en-US" sz="1200" b="1" dirty="0">
                <a:solidFill>
                  <a:srgbClr val="0070C0"/>
                </a:solidFill>
              </a:rPr>
              <a:t>제품</a:t>
            </a:r>
            <a:r>
              <a:rPr lang="ko-KR" altLang="en-US" sz="1000" dirty="0">
                <a:solidFill>
                  <a:schemeClr val="tx1"/>
                </a:solidFill>
              </a:rPr>
              <a:t>의 입</a:t>
            </a:r>
            <a:r>
              <a:rPr lang="en-US" altLang="ko-KR" sz="1000" dirty="0">
                <a:solidFill>
                  <a:schemeClr val="tx1"/>
                </a:solidFill>
              </a:rPr>
              <a:t>/</a:t>
            </a:r>
            <a:r>
              <a:rPr lang="ko-KR" altLang="en-US" sz="1000" dirty="0">
                <a:solidFill>
                  <a:schemeClr val="tx1"/>
                </a:solidFill>
              </a:rPr>
              <a:t>출고 </a:t>
            </a:r>
            <a:r>
              <a:rPr lang="ko-KR" altLang="en-US" sz="1200" b="1" dirty="0">
                <a:solidFill>
                  <a:srgbClr val="FF0000"/>
                </a:solidFill>
              </a:rPr>
              <a:t>수량 조절</a:t>
            </a:r>
            <a:r>
              <a:rPr lang="ko-KR" altLang="en-US" sz="1000" dirty="0">
                <a:solidFill>
                  <a:schemeClr val="tx1"/>
                </a:solidFill>
              </a:rPr>
              <a:t> 관리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EFC97A1E-D46C-438A-B9F3-A1F16CE61D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357" y="45083"/>
            <a:ext cx="660241" cy="660241"/>
          </a:xfrm>
          <a:prstGeom prst="rect">
            <a:avLst/>
          </a:prstGeom>
        </p:spPr>
      </p:pic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9017E6C7-FD7C-48E6-B447-EF78AFD9174F}"/>
              </a:ext>
            </a:extLst>
          </p:cNvPr>
          <p:cNvSpPr txBox="1">
            <a:spLocks/>
          </p:cNvSpPr>
          <p:nvPr/>
        </p:nvSpPr>
        <p:spPr>
          <a:xfrm>
            <a:off x="923636" y="5190838"/>
            <a:ext cx="10430164" cy="131156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200" dirty="0"/>
              <a:t>재고관리 화면 </a:t>
            </a:r>
            <a:r>
              <a:rPr lang="en-US" altLang="ko-KR" sz="1200" dirty="0" err="1"/>
              <a:t>ui</a:t>
            </a:r>
            <a:r>
              <a:rPr lang="en-US" altLang="ko-KR" sz="1200" dirty="0"/>
              <a:t> </a:t>
            </a:r>
            <a:r>
              <a:rPr lang="ko-KR" altLang="en-US" sz="1200" dirty="0"/>
              <a:t>설명</a:t>
            </a:r>
            <a:endParaRPr lang="en-US" altLang="ko-KR" sz="1200" dirty="0"/>
          </a:p>
          <a:p>
            <a:pPr marL="0" indent="0">
              <a:buNone/>
            </a:pPr>
            <a:r>
              <a:rPr lang="ko-KR" altLang="en-US" sz="1200" dirty="0"/>
              <a:t> 대분류 중 가전 제품에서의 선택</a:t>
            </a:r>
            <a:r>
              <a:rPr lang="en-US" altLang="ko-KR" sz="1200" dirty="0"/>
              <a:t>, </a:t>
            </a:r>
            <a:r>
              <a:rPr lang="ko-KR" altLang="en-US" sz="1200" dirty="0"/>
              <a:t>가전에서의 검색</a:t>
            </a:r>
            <a:r>
              <a:rPr lang="en-US" altLang="ko-KR" sz="1200" dirty="0"/>
              <a:t>, </a:t>
            </a:r>
            <a:r>
              <a:rPr lang="ko-KR" altLang="en-US" sz="1200" dirty="0"/>
              <a:t>입</a:t>
            </a:r>
            <a:r>
              <a:rPr lang="en-US" altLang="ko-KR" sz="1200" dirty="0"/>
              <a:t>/</a:t>
            </a:r>
            <a:r>
              <a:rPr lang="ko-KR" altLang="en-US" sz="1200" dirty="0"/>
              <a:t>출고 관리</a:t>
            </a:r>
            <a:r>
              <a:rPr lang="en-US" altLang="ko-KR" sz="1200" dirty="0"/>
              <a:t>, </a:t>
            </a:r>
            <a:r>
              <a:rPr lang="ko-KR" altLang="en-US" sz="1200" dirty="0"/>
              <a:t>통계 등 하위 검색 기능의 선택</a:t>
            </a:r>
            <a:r>
              <a:rPr lang="en-US" altLang="ko-KR" sz="1200" dirty="0"/>
              <a:t> </a:t>
            </a:r>
            <a:r>
              <a:rPr lang="ko-KR" altLang="en-US" sz="1200" dirty="0"/>
              <a:t>등을 다양하게 구현하여 </a:t>
            </a:r>
            <a:endParaRPr lang="en-US" altLang="ko-KR" sz="1200" dirty="0"/>
          </a:p>
          <a:p>
            <a:pPr marL="0" indent="0">
              <a:buNone/>
            </a:pPr>
            <a:r>
              <a:rPr lang="en-US" altLang="ko-KR" sz="1200" dirty="0"/>
              <a:t> </a:t>
            </a:r>
            <a:r>
              <a:rPr lang="ko-KR" altLang="en-US" sz="1200" dirty="0"/>
              <a:t>사용자가 원하는 재고관리 기능을 쉽게 찾을 수 있도록 함</a:t>
            </a:r>
            <a:endParaRPr lang="en-US" altLang="ko-KR" sz="1200" dirty="0"/>
          </a:p>
          <a:p>
            <a:pPr marL="0" indent="0">
              <a:buNone/>
            </a:pPr>
            <a:r>
              <a:rPr lang="en-US" altLang="ko-KR" sz="1200" dirty="0"/>
              <a:t> </a:t>
            </a:r>
            <a:r>
              <a:rPr lang="ko-KR" altLang="en-US" sz="1200" dirty="0"/>
              <a:t>가전 제품군 중 재고관리가 필요한 제품에 대한 검색의 가짓수와 </a:t>
            </a:r>
            <a:r>
              <a:rPr lang="ko-KR" altLang="en-US" sz="1600" b="1" dirty="0">
                <a:solidFill>
                  <a:srgbClr val="0070C0"/>
                </a:solidFill>
              </a:rPr>
              <a:t>검색 기능</a:t>
            </a:r>
            <a:r>
              <a:rPr lang="ko-KR" altLang="en-US" sz="1200" dirty="0"/>
              <a:t>을 제공하여 사용자에게 </a:t>
            </a:r>
            <a:r>
              <a:rPr lang="ko-KR" altLang="en-US" sz="1600" b="1" dirty="0">
                <a:solidFill>
                  <a:srgbClr val="0070C0"/>
                </a:solidFill>
              </a:rPr>
              <a:t>편의성</a:t>
            </a:r>
            <a:r>
              <a:rPr lang="ko-KR" altLang="en-US" sz="1200" dirty="0"/>
              <a:t>을 제공하고자 함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D224246-05FD-4772-832F-FD452CCD18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872" y="1154543"/>
            <a:ext cx="6981700" cy="403629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3" name="타원 22">
            <a:extLst>
              <a:ext uri="{FF2B5EF4-FFF2-40B4-BE49-F238E27FC236}">
                <a16:creationId xmlns:a16="http://schemas.microsoft.com/office/drawing/2014/main" id="{5D8E3426-9C9F-40CC-9BAF-F8CA50685B8D}"/>
              </a:ext>
            </a:extLst>
          </p:cNvPr>
          <p:cNvSpPr/>
          <p:nvPr/>
        </p:nvSpPr>
        <p:spPr>
          <a:xfrm>
            <a:off x="4430816" y="1595777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61AD9A31-B96C-43EB-8500-9AF27B22253D}"/>
              </a:ext>
            </a:extLst>
          </p:cNvPr>
          <p:cNvSpPr/>
          <p:nvPr/>
        </p:nvSpPr>
        <p:spPr>
          <a:xfrm>
            <a:off x="3701550" y="2011413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88D75B5C-F91F-4DC7-B861-698F15DAE4D5}"/>
              </a:ext>
            </a:extLst>
          </p:cNvPr>
          <p:cNvSpPr/>
          <p:nvPr/>
        </p:nvSpPr>
        <p:spPr>
          <a:xfrm>
            <a:off x="2310381" y="2163701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7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06B86C24-3988-4A3A-8FEF-9063B515352F}"/>
              </a:ext>
            </a:extLst>
          </p:cNvPr>
          <p:cNvSpPr/>
          <p:nvPr/>
        </p:nvSpPr>
        <p:spPr>
          <a:xfrm>
            <a:off x="1067821" y="2068834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ED4B4894-0BCF-4F32-A4AD-DEA63D63F715}"/>
              </a:ext>
            </a:extLst>
          </p:cNvPr>
          <p:cNvSpPr/>
          <p:nvPr/>
        </p:nvSpPr>
        <p:spPr>
          <a:xfrm>
            <a:off x="933894" y="2580237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59B22FC8-2B64-4439-9171-87151A275E8F}"/>
              </a:ext>
            </a:extLst>
          </p:cNvPr>
          <p:cNvSpPr/>
          <p:nvPr/>
        </p:nvSpPr>
        <p:spPr>
          <a:xfrm>
            <a:off x="933894" y="3429000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6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85D70214-068F-424A-8772-8A52C017F02F}"/>
              </a:ext>
            </a:extLst>
          </p:cNvPr>
          <p:cNvSpPr/>
          <p:nvPr/>
        </p:nvSpPr>
        <p:spPr>
          <a:xfrm>
            <a:off x="1706700" y="2728179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5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53CC0F08-CF9A-43CD-A566-6CB5F996F56F}"/>
              </a:ext>
            </a:extLst>
          </p:cNvPr>
          <p:cNvSpPr/>
          <p:nvPr/>
        </p:nvSpPr>
        <p:spPr>
          <a:xfrm>
            <a:off x="5962073" y="4282781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8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4DCB326-B975-4B49-9192-92A5D104CB7D}"/>
              </a:ext>
            </a:extLst>
          </p:cNvPr>
          <p:cNvSpPr/>
          <p:nvPr/>
        </p:nvSpPr>
        <p:spPr>
          <a:xfrm>
            <a:off x="966225" y="2373091"/>
            <a:ext cx="638879" cy="1915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>
                <a:solidFill>
                  <a:schemeClr val="tx1"/>
                </a:solidFill>
              </a:rPr>
              <a:t>PC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D2A2A4E-5135-45B0-A449-398C503BFDBC}"/>
              </a:ext>
            </a:extLst>
          </p:cNvPr>
          <p:cNvSpPr/>
          <p:nvPr/>
        </p:nvSpPr>
        <p:spPr>
          <a:xfrm>
            <a:off x="2587470" y="2297628"/>
            <a:ext cx="438087" cy="1915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b="1" dirty="0">
                <a:solidFill>
                  <a:schemeClr val="tx1"/>
                </a:solidFill>
              </a:rPr>
              <a:t>PC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30974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0D0C4CB-C449-469E-AB46-A6A305822E91}"/>
              </a:ext>
            </a:extLst>
          </p:cNvPr>
          <p:cNvSpPr/>
          <p:nvPr/>
        </p:nvSpPr>
        <p:spPr>
          <a:xfrm>
            <a:off x="0" y="0"/>
            <a:ext cx="12192000" cy="74893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C9FFFAC-1336-46E9-9A1B-43686BAFE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1285"/>
            <a:ext cx="10515600" cy="627652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팀원 및 역할 소개</a:t>
            </a:r>
          </a:p>
        </p:txBody>
      </p:sp>
      <p:graphicFrame>
        <p:nvGraphicFramePr>
          <p:cNvPr id="8" name="표 9">
            <a:extLst>
              <a:ext uri="{FF2B5EF4-FFF2-40B4-BE49-F238E27FC236}">
                <a16:creationId xmlns:a16="http://schemas.microsoft.com/office/drawing/2014/main" id="{8BB6E976-FB6E-4504-95C8-82EB2442A2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8489165"/>
              </p:ext>
            </p:extLst>
          </p:nvPr>
        </p:nvGraphicFramePr>
        <p:xfrm>
          <a:off x="1159360" y="986982"/>
          <a:ext cx="10171052" cy="56616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42763">
                  <a:extLst>
                    <a:ext uri="{9D8B030D-6E8A-4147-A177-3AD203B41FA5}">
                      <a16:colId xmlns:a16="http://schemas.microsoft.com/office/drawing/2014/main" val="2260797202"/>
                    </a:ext>
                  </a:extLst>
                </a:gridCol>
                <a:gridCol w="2542763">
                  <a:extLst>
                    <a:ext uri="{9D8B030D-6E8A-4147-A177-3AD203B41FA5}">
                      <a16:colId xmlns:a16="http://schemas.microsoft.com/office/drawing/2014/main" val="516405431"/>
                    </a:ext>
                  </a:extLst>
                </a:gridCol>
                <a:gridCol w="2542763">
                  <a:extLst>
                    <a:ext uri="{9D8B030D-6E8A-4147-A177-3AD203B41FA5}">
                      <a16:colId xmlns:a16="http://schemas.microsoft.com/office/drawing/2014/main" val="2641563942"/>
                    </a:ext>
                  </a:extLst>
                </a:gridCol>
                <a:gridCol w="2542763">
                  <a:extLst>
                    <a:ext uri="{9D8B030D-6E8A-4147-A177-3AD203B41FA5}">
                      <a16:colId xmlns:a16="http://schemas.microsoft.com/office/drawing/2014/main" val="2211604443"/>
                    </a:ext>
                  </a:extLst>
                </a:gridCol>
              </a:tblGrid>
              <a:tr h="1497620">
                <a:tc>
                  <a:txBody>
                    <a:bodyPr/>
                    <a:lstStyle/>
                    <a:p>
                      <a:pPr latinLnBrk="1"/>
                      <a:endParaRPr lang="en-US" altLang="ko-KR" sz="1900" dirty="0"/>
                    </a:p>
                  </a:txBody>
                  <a:tcPr marL="95099" marR="95099" marT="47549" marB="4754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95099" marR="95099" marT="47549" marB="4754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95099" marR="95099" marT="47549" marB="4754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95099" marR="95099" marT="47549" marB="4754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7857635"/>
                  </a:ext>
                </a:extLst>
              </a:tr>
              <a:tr h="38039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dirty="0"/>
                        <a:t>이성우</a:t>
                      </a:r>
                      <a:r>
                        <a:rPr lang="en-US" altLang="ko-KR" sz="1900" dirty="0"/>
                        <a:t>(</a:t>
                      </a:r>
                      <a:r>
                        <a:rPr lang="ko-KR" altLang="en-US" sz="1900" dirty="0"/>
                        <a:t>팀장</a:t>
                      </a:r>
                      <a:r>
                        <a:rPr lang="en-US" altLang="ko-KR" sz="1900" dirty="0"/>
                        <a:t>)</a:t>
                      </a:r>
                      <a:endParaRPr lang="ko-KR" altLang="en-US" sz="1900" dirty="0"/>
                    </a:p>
                  </a:txBody>
                  <a:tcPr marL="95099" marR="95099" marT="47549" marB="4754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dirty="0" err="1"/>
                        <a:t>오세황</a:t>
                      </a:r>
                      <a:r>
                        <a:rPr lang="en-US" altLang="ko-KR" sz="1900" dirty="0"/>
                        <a:t>(</a:t>
                      </a:r>
                      <a:r>
                        <a:rPr lang="ko-KR" altLang="en-US" sz="1900" dirty="0" err="1"/>
                        <a:t>부팀장</a:t>
                      </a:r>
                      <a:r>
                        <a:rPr lang="en-US" altLang="ko-KR" sz="1900" dirty="0"/>
                        <a:t>)</a:t>
                      </a:r>
                      <a:endParaRPr lang="ko-KR" altLang="en-US" sz="1900" dirty="0"/>
                    </a:p>
                  </a:txBody>
                  <a:tcPr marL="95099" marR="95099" marT="47549" marB="4754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dirty="0" err="1"/>
                        <a:t>송효재</a:t>
                      </a:r>
                      <a:endParaRPr lang="ko-KR" altLang="en-US" sz="1900" dirty="0"/>
                    </a:p>
                  </a:txBody>
                  <a:tcPr marL="95099" marR="95099" marT="47549" marB="4754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dirty="0"/>
                        <a:t>최현준</a:t>
                      </a:r>
                    </a:p>
                  </a:txBody>
                  <a:tcPr marL="95099" marR="95099" marT="47549" marB="4754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1240329"/>
                  </a:ext>
                </a:extLst>
              </a:tr>
              <a:tr h="936012">
                <a:tc>
                  <a:txBody>
                    <a:bodyPr/>
                    <a:lstStyle/>
                    <a:p>
                      <a:pPr lvl="0" algn="l" latinLnBrk="0"/>
                      <a:r>
                        <a:rPr lang="en-US" altLang="ko-KR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- </a:t>
                      </a:r>
                      <a:r>
                        <a:rPr lang="ko-KR" altLang="ko-KR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개발 환경 구축</a:t>
                      </a:r>
                    </a:p>
                    <a:p>
                      <a:pPr lvl="0" algn="l" latinLnBrk="0"/>
                      <a:r>
                        <a:rPr lang="en-US" altLang="ko-KR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- DB </a:t>
                      </a:r>
                      <a:r>
                        <a:rPr lang="ko-KR" altLang="ko-KR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설계 및 구축</a:t>
                      </a:r>
                    </a:p>
                    <a:p>
                      <a:pPr lvl="0" algn="l" latinLnBrk="0"/>
                      <a:r>
                        <a:rPr lang="en-US" altLang="ko-KR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- </a:t>
                      </a:r>
                      <a:r>
                        <a:rPr lang="ko-KR" altLang="ko-KR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총괄기획</a:t>
                      </a:r>
                    </a:p>
                    <a:p>
                      <a:pPr lvl="0" algn="l"/>
                      <a:r>
                        <a:rPr lang="en-US" altLang="ko-KR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- </a:t>
                      </a:r>
                      <a:r>
                        <a:rPr lang="ko-KR" altLang="ko-KR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통합기능구현</a:t>
                      </a:r>
                      <a:endParaRPr lang="ko-KR" altLang="en-US" sz="1400" dirty="0"/>
                    </a:p>
                  </a:txBody>
                  <a:tcPr marL="95099" marR="95099" marT="47549" marB="4754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latinLnBrk="1"/>
                      <a:r>
                        <a:rPr lang="en-US" altLang="ko-KR" sz="1400" dirty="0"/>
                        <a:t>    </a:t>
                      </a:r>
                      <a:r>
                        <a:rPr lang="en-US" altLang="ko-KR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ko-KR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개발 환경 구축</a:t>
                      </a:r>
                      <a:endParaRPr lang="en-US" altLang="ko-KR" sz="1400" dirty="0"/>
                    </a:p>
                    <a:p>
                      <a:pPr lvl="0" latinLnBrk="1"/>
                      <a:r>
                        <a:rPr lang="en-US" altLang="ko-KR" sz="1400" dirty="0"/>
                        <a:t>    - DB </a:t>
                      </a:r>
                      <a:r>
                        <a:rPr lang="ko-KR" altLang="en-US" sz="1400" dirty="0"/>
                        <a:t>설계 및 구축</a:t>
                      </a:r>
                    </a:p>
                    <a:p>
                      <a:pPr lvl="0" latinLnBrk="1"/>
                      <a:r>
                        <a:rPr lang="en-US" altLang="ko-KR" sz="1400" dirty="0"/>
                        <a:t>    - </a:t>
                      </a:r>
                      <a:r>
                        <a:rPr lang="ko-KR" altLang="en-US" sz="1400" dirty="0"/>
                        <a:t>화면 </a:t>
                      </a:r>
                      <a:r>
                        <a:rPr lang="en-US" altLang="ko-KR" sz="1400" dirty="0"/>
                        <a:t>UI </a:t>
                      </a:r>
                      <a:r>
                        <a:rPr lang="ko-KR" altLang="en-US" sz="1400" dirty="0"/>
                        <a:t>설계</a:t>
                      </a:r>
                    </a:p>
                    <a:p>
                      <a:pPr lvl="0" latinLnBrk="1"/>
                      <a:r>
                        <a:rPr lang="en-US" altLang="ko-KR" sz="1400" dirty="0"/>
                        <a:t>    - </a:t>
                      </a:r>
                      <a:r>
                        <a:rPr lang="ko-KR" altLang="en-US" sz="1400" dirty="0"/>
                        <a:t>통합 기능 구현</a:t>
                      </a:r>
                    </a:p>
                  </a:txBody>
                  <a:tcPr marL="95099" marR="95099" marT="47549" marB="4754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latinLnBrk="1"/>
                      <a:r>
                        <a:rPr lang="en-US" altLang="ko-KR" sz="1400" dirty="0"/>
                        <a:t>      - </a:t>
                      </a:r>
                      <a:r>
                        <a:rPr lang="ko-KR" altLang="en-US" sz="1400" dirty="0"/>
                        <a:t>재고검색</a:t>
                      </a:r>
                      <a:r>
                        <a:rPr lang="en-US" altLang="ko-KR" sz="1400" dirty="0"/>
                        <a:t>JSP</a:t>
                      </a:r>
                      <a:r>
                        <a:rPr lang="ko-KR" altLang="en-US" sz="1400" dirty="0"/>
                        <a:t>구현</a:t>
                      </a:r>
                    </a:p>
                    <a:p>
                      <a:pPr lvl="0" latinLnBrk="1"/>
                      <a:r>
                        <a:rPr lang="en-US" altLang="ko-KR" sz="1400" dirty="0"/>
                        <a:t>      - </a:t>
                      </a:r>
                      <a:r>
                        <a:rPr lang="ko-KR" altLang="en-US" sz="1400" dirty="0"/>
                        <a:t>수정</a:t>
                      </a:r>
                      <a:r>
                        <a:rPr lang="en-US" altLang="ko-KR" sz="1400" dirty="0"/>
                        <a:t>/</a:t>
                      </a:r>
                      <a:r>
                        <a:rPr lang="ko-KR" altLang="en-US" sz="1400" dirty="0"/>
                        <a:t>삭제 기능구현</a:t>
                      </a:r>
                    </a:p>
                    <a:p>
                      <a:pPr lvl="0" latinLnBrk="1"/>
                      <a:r>
                        <a:rPr lang="en-US" altLang="ko-KR" sz="1400" dirty="0"/>
                        <a:t>      - </a:t>
                      </a:r>
                      <a:r>
                        <a:rPr lang="ko-KR" altLang="en-US" sz="1400" dirty="0"/>
                        <a:t>개발 환경 구축</a:t>
                      </a:r>
                    </a:p>
                    <a:p>
                      <a:pPr lvl="0" latinLnBrk="1"/>
                      <a:endParaRPr lang="ko-KR" altLang="en-US" sz="1400" dirty="0"/>
                    </a:p>
                  </a:txBody>
                  <a:tcPr marL="95099" marR="95099" marT="47549" marB="4754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latinLnBrk="1"/>
                      <a:r>
                        <a:rPr lang="en-US" altLang="ko-KR" sz="1400" dirty="0"/>
                        <a:t>     - </a:t>
                      </a:r>
                      <a:r>
                        <a:rPr lang="ko-KR" altLang="en-US" sz="1400" dirty="0"/>
                        <a:t>게시판 </a:t>
                      </a:r>
                      <a:r>
                        <a:rPr lang="en-US" altLang="ko-KR" sz="1400" dirty="0"/>
                        <a:t>JSP </a:t>
                      </a:r>
                      <a:r>
                        <a:rPr lang="ko-KR" altLang="en-US" sz="1400" dirty="0"/>
                        <a:t>구현</a:t>
                      </a:r>
                    </a:p>
                    <a:p>
                      <a:pPr lvl="0" latinLnBrk="1"/>
                      <a:r>
                        <a:rPr lang="en-US" altLang="ko-KR" sz="1400" dirty="0"/>
                        <a:t>     - </a:t>
                      </a:r>
                      <a:r>
                        <a:rPr lang="ko-KR" altLang="en-US" sz="1400" dirty="0"/>
                        <a:t>수정</a:t>
                      </a:r>
                      <a:r>
                        <a:rPr lang="en-US" altLang="ko-KR" sz="1400" dirty="0"/>
                        <a:t>/</a:t>
                      </a:r>
                      <a:r>
                        <a:rPr lang="ko-KR" altLang="en-US" sz="1400" dirty="0"/>
                        <a:t>삭제 기능 구현</a:t>
                      </a:r>
                    </a:p>
                    <a:p>
                      <a:pPr lvl="0" latinLnBrk="1"/>
                      <a:r>
                        <a:rPr lang="en-US" altLang="ko-KR" sz="1400" dirty="0"/>
                        <a:t>     - </a:t>
                      </a:r>
                      <a:r>
                        <a:rPr lang="ko-KR" altLang="en-US" sz="1400" dirty="0"/>
                        <a:t>개발환경 구축</a:t>
                      </a:r>
                    </a:p>
                    <a:p>
                      <a:pPr lvl="0" latinLnBrk="1"/>
                      <a:r>
                        <a:rPr lang="en-US" altLang="ko-KR" sz="1400" dirty="0"/>
                        <a:t>     - PPT </a:t>
                      </a:r>
                      <a:r>
                        <a:rPr lang="ko-KR" altLang="en-US" sz="1400" dirty="0"/>
                        <a:t>작성</a:t>
                      </a:r>
                    </a:p>
                  </a:txBody>
                  <a:tcPr marL="95099" marR="95099" marT="47549" marB="4754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6141970"/>
                  </a:ext>
                </a:extLst>
              </a:tr>
              <a:tr h="1497620">
                <a:tc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95099" marR="95099" marT="47549" marB="4754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95099" marR="95099" marT="47549" marB="4754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95099" marR="95099" marT="47549" marB="4754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95099" marR="95099" marT="47549" marB="4754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6800119"/>
                  </a:ext>
                </a:extLst>
              </a:tr>
              <a:tr h="38039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dirty="0"/>
                        <a:t>주영일</a:t>
                      </a:r>
                    </a:p>
                  </a:txBody>
                  <a:tcPr marL="95099" marR="95099" marT="47549" marB="4754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dirty="0"/>
                        <a:t>장영일</a:t>
                      </a:r>
                    </a:p>
                  </a:txBody>
                  <a:tcPr marL="95099" marR="95099" marT="47549" marB="4754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dirty="0"/>
                        <a:t>황성준</a:t>
                      </a:r>
                    </a:p>
                  </a:txBody>
                  <a:tcPr marL="95099" marR="95099" marT="47549" marB="4754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900" dirty="0"/>
                        <a:t>심영섭</a:t>
                      </a:r>
                    </a:p>
                  </a:txBody>
                  <a:tcPr marL="95099" marR="95099" marT="47549" marB="4754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6496051"/>
                  </a:ext>
                </a:extLst>
              </a:tr>
              <a:tr h="9360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  - </a:t>
                      </a:r>
                      <a:r>
                        <a:rPr lang="ko-KR" altLang="en-US" sz="1400" dirty="0"/>
                        <a:t>통합 검색 </a:t>
                      </a:r>
                      <a:r>
                        <a:rPr lang="en-US" altLang="ko-KR" sz="1400" dirty="0"/>
                        <a:t>JSP </a:t>
                      </a:r>
                      <a:r>
                        <a:rPr lang="ko-KR" altLang="en-US" sz="1400" dirty="0"/>
                        <a:t>구현</a:t>
                      </a:r>
                    </a:p>
                    <a:p>
                      <a:pPr latinLnBrk="1"/>
                      <a:r>
                        <a:rPr lang="en-US" altLang="ko-KR" sz="1400" dirty="0"/>
                        <a:t>  - </a:t>
                      </a:r>
                      <a:r>
                        <a:rPr lang="ko-KR" altLang="en-US" sz="1400" dirty="0"/>
                        <a:t>검색 기능 구현</a:t>
                      </a:r>
                    </a:p>
                    <a:p>
                      <a:pPr latinLnBrk="1"/>
                      <a:r>
                        <a:rPr lang="en-US" altLang="ko-KR" sz="1400" dirty="0"/>
                        <a:t>  - </a:t>
                      </a:r>
                      <a:r>
                        <a:rPr lang="ko-KR" altLang="en-US" sz="1400" dirty="0"/>
                        <a:t>개발 환경 구축</a:t>
                      </a:r>
                    </a:p>
                    <a:p>
                      <a:pPr latinLnBrk="1"/>
                      <a:r>
                        <a:rPr lang="ko-KR" altLang="en-US" sz="1400" dirty="0"/>
                        <a:t> </a:t>
                      </a:r>
                    </a:p>
                  </a:txBody>
                  <a:tcPr marL="95099" marR="95099" marT="47549" marB="4754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  - </a:t>
                      </a:r>
                      <a:r>
                        <a:rPr lang="ko-KR" altLang="en-US" sz="1400" dirty="0"/>
                        <a:t>재고 입출고 </a:t>
                      </a:r>
                      <a:r>
                        <a:rPr lang="en-US" altLang="ko-KR" sz="1400" dirty="0"/>
                        <a:t>JSP </a:t>
                      </a:r>
                      <a:r>
                        <a:rPr lang="ko-KR" altLang="en-US" sz="1400" dirty="0"/>
                        <a:t>구현</a:t>
                      </a:r>
                    </a:p>
                    <a:p>
                      <a:pPr latinLnBrk="1"/>
                      <a:r>
                        <a:rPr lang="en-US" altLang="ko-KR" sz="1400" dirty="0"/>
                        <a:t>  - </a:t>
                      </a:r>
                      <a:r>
                        <a:rPr lang="ko-KR" altLang="en-US" sz="1400" dirty="0"/>
                        <a:t>입력 기능 구현</a:t>
                      </a:r>
                    </a:p>
                    <a:p>
                      <a:pPr latinLnBrk="1"/>
                      <a:r>
                        <a:rPr lang="en-US" altLang="ko-KR" sz="1400" dirty="0"/>
                        <a:t>  - </a:t>
                      </a:r>
                      <a:r>
                        <a:rPr lang="ko-KR" altLang="en-US" sz="1400" dirty="0"/>
                        <a:t>샘플데이터 수집</a:t>
                      </a:r>
                    </a:p>
                    <a:p>
                      <a:pPr latinLnBrk="1"/>
                      <a:endParaRPr lang="ko-KR" altLang="en-US" sz="1400" dirty="0"/>
                    </a:p>
                  </a:txBody>
                  <a:tcPr marL="95099" marR="95099" marT="47549" marB="4754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US" altLang="ko-KR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- </a:t>
                      </a:r>
                      <a:r>
                        <a:rPr lang="ko-KR" altLang="ko-KR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메인</a:t>
                      </a:r>
                      <a:r>
                        <a:rPr lang="en-US" altLang="ko-KR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ko-KR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페이지</a:t>
                      </a:r>
                      <a:r>
                        <a:rPr lang="en-US" altLang="ko-KR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JSP </a:t>
                      </a:r>
                      <a:r>
                        <a:rPr lang="ko-KR" altLang="ko-KR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구현</a:t>
                      </a:r>
                    </a:p>
                    <a:p>
                      <a:pPr latinLnBrk="0"/>
                      <a:r>
                        <a:rPr lang="en-US" altLang="ko-KR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- </a:t>
                      </a:r>
                      <a:r>
                        <a:rPr lang="ko-KR" altLang="ko-KR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입력 기능 구현</a:t>
                      </a:r>
                    </a:p>
                    <a:p>
                      <a:pPr latinLnBrk="1"/>
                      <a:r>
                        <a:rPr lang="en-US" altLang="ko-KR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- </a:t>
                      </a:r>
                      <a:r>
                        <a:rPr lang="ko-KR" altLang="ko-KR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개발환경 구축</a:t>
                      </a:r>
                    </a:p>
                    <a:p>
                      <a:pPr latinLnBrk="1"/>
                      <a:endParaRPr lang="ko-KR" altLang="en-US" sz="1400" dirty="0"/>
                    </a:p>
                  </a:txBody>
                  <a:tcPr marL="95099" marR="95099" marT="47549" marB="4754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- </a:t>
                      </a:r>
                      <a:r>
                        <a:rPr lang="ko-KR" altLang="ko-KR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샘플데이터 총괄 </a:t>
                      </a:r>
                      <a:endParaRPr lang="en-US" altLang="ko-KR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- </a:t>
                      </a:r>
                      <a:r>
                        <a:rPr lang="ko-KR" altLang="ko-KR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검색기능구현</a:t>
                      </a:r>
                      <a:endParaRPr lang="en-US" altLang="ko-KR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- </a:t>
                      </a:r>
                      <a:r>
                        <a:rPr lang="ko-KR" altLang="ko-KR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샘플 데이터 수집</a:t>
                      </a:r>
                    </a:p>
                    <a:p>
                      <a:pPr latinLnBrk="1"/>
                      <a:endParaRPr lang="ko-KR" altLang="en-US" sz="1400" dirty="0"/>
                    </a:p>
                  </a:txBody>
                  <a:tcPr marL="95099" marR="95099" marT="47549" marB="47549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5970986"/>
                  </a:ext>
                </a:extLst>
              </a:tr>
            </a:tbl>
          </a:graphicData>
        </a:graphic>
      </p:graphicFrame>
      <p:pic>
        <p:nvPicPr>
          <p:cNvPr id="13" name="그림 12">
            <a:extLst>
              <a:ext uri="{FF2B5EF4-FFF2-40B4-BE49-F238E27FC236}">
                <a16:creationId xmlns:a16="http://schemas.microsoft.com/office/drawing/2014/main" id="{05231AC2-A2AE-4949-A8C7-277EEDEF08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994" y="115148"/>
            <a:ext cx="555737" cy="55573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D6804BC-A3CA-4F60-9CDF-9CCD72F116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8903" y="1015760"/>
            <a:ext cx="1103135" cy="147084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3E874BE-D7C7-4E4D-987D-08889CC136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8673" y="986981"/>
            <a:ext cx="1138621" cy="149962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3F728AC-6739-4F30-B4AC-D3147A5882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1152" y="976920"/>
            <a:ext cx="1202050" cy="150294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2009008-AABA-4550-B75E-C0A78ABC496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1350" y="1047793"/>
            <a:ext cx="1078992" cy="143865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9D8C17A0-954B-4985-91E1-DCCB98F7757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8904" y="3878334"/>
            <a:ext cx="1078992" cy="143865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ED7F21F-4317-4593-AC0A-2B7CD427848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5298" y="3878334"/>
            <a:ext cx="1078992" cy="1438656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9D7B3D2-3EB3-4A4E-92CD-34D60D4CD6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6672" y="3818073"/>
            <a:ext cx="1131010" cy="1498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9037E0B3-A8F4-4456-BA57-1462E914B15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1350" y="3818073"/>
            <a:ext cx="1125220" cy="149891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39722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0D0C4CB-C449-469E-AB46-A6A305822E91}"/>
              </a:ext>
            </a:extLst>
          </p:cNvPr>
          <p:cNvSpPr/>
          <p:nvPr/>
        </p:nvSpPr>
        <p:spPr>
          <a:xfrm>
            <a:off x="0" y="0"/>
            <a:ext cx="12192000" cy="74893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C9FFFAC-1336-46E9-9A1B-43686BAFE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1285"/>
            <a:ext cx="10515600" cy="627652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6. </a:t>
            </a:r>
            <a:r>
              <a:rPr lang="ko-KR" altLang="en-US" dirty="0"/>
              <a:t>화면 </a:t>
            </a:r>
            <a:r>
              <a:rPr lang="en-US" altLang="ko-KR" dirty="0" err="1"/>
              <a:t>ui</a:t>
            </a:r>
            <a:r>
              <a:rPr lang="en-US" altLang="ko-KR" dirty="0"/>
              <a:t> </a:t>
            </a:r>
            <a:r>
              <a:rPr lang="ko-KR" altLang="en-US" dirty="0"/>
              <a:t>구성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71EBA486-01CD-4ED7-92C8-82699434C2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54204"/>
            <a:ext cx="10515600" cy="384763"/>
          </a:xfrm>
          <a:ln>
            <a:solidFill>
              <a:schemeClr val="bg1"/>
            </a:solidFill>
          </a:ln>
        </p:spPr>
        <p:txBody>
          <a:bodyPr>
            <a:normAutofit/>
          </a:bodyPr>
          <a:lstStyle/>
          <a:p>
            <a:r>
              <a:rPr lang="ko-KR" altLang="en-US" sz="2000" dirty="0"/>
              <a:t>재고관리 화면 </a:t>
            </a:r>
            <a:r>
              <a:rPr lang="en-US" altLang="ko-KR" sz="2000" dirty="0" err="1"/>
              <a:t>ui</a:t>
            </a:r>
            <a:r>
              <a:rPr lang="en-US" altLang="ko-KR" sz="2000" dirty="0"/>
              <a:t>(</a:t>
            </a:r>
            <a:r>
              <a:rPr lang="ko-KR" altLang="en-US" sz="2000" dirty="0"/>
              <a:t>모바일</a:t>
            </a:r>
            <a:r>
              <a:rPr lang="en-US" altLang="ko-KR" sz="2000" dirty="0"/>
              <a:t>-</a:t>
            </a:r>
            <a:r>
              <a:rPr lang="ko-KR" altLang="en-US" sz="2000" dirty="0"/>
              <a:t>검색</a:t>
            </a:r>
            <a:r>
              <a:rPr lang="en-US" altLang="ko-KR" sz="2000" dirty="0"/>
              <a:t>)</a:t>
            </a:r>
            <a:endParaRPr lang="ko-KR" altLang="en-US" sz="2000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8C8A1D5-9405-4668-81CB-FCFF71622F9D}"/>
              </a:ext>
            </a:extLst>
          </p:cNvPr>
          <p:cNvSpPr/>
          <p:nvPr/>
        </p:nvSpPr>
        <p:spPr>
          <a:xfrm>
            <a:off x="7914572" y="1144234"/>
            <a:ext cx="3429993" cy="404660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chemeClr val="tx1"/>
                </a:solidFill>
              </a:rPr>
              <a:t>※ </a:t>
            </a:r>
            <a:r>
              <a:rPr lang="ko-KR" altLang="en-US" sz="1000" dirty="0">
                <a:solidFill>
                  <a:schemeClr val="tx1"/>
                </a:solidFill>
              </a:rPr>
              <a:t>각 번호 별 설명</a:t>
            </a:r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1. </a:t>
            </a:r>
            <a:r>
              <a:rPr lang="ko-KR" altLang="en-US" sz="1200" b="1" dirty="0">
                <a:solidFill>
                  <a:schemeClr val="tx1"/>
                </a:solidFill>
              </a:rPr>
              <a:t>재고관리 </a:t>
            </a:r>
            <a:r>
              <a:rPr lang="en-US" altLang="ko-KR" sz="1200" b="1" dirty="0" err="1">
                <a:solidFill>
                  <a:schemeClr val="tx1"/>
                </a:solidFill>
              </a:rPr>
              <a:t>ui</a:t>
            </a:r>
            <a:r>
              <a:rPr lang="en-US" altLang="ko-KR" sz="1200" b="1" dirty="0">
                <a:solidFill>
                  <a:schemeClr val="tx1"/>
                </a:solidFill>
              </a:rPr>
              <a:t> </a:t>
            </a:r>
            <a:r>
              <a:rPr lang="ko-KR" altLang="en-US" sz="1200" b="1" dirty="0">
                <a:solidFill>
                  <a:schemeClr val="tx1"/>
                </a:solidFill>
              </a:rPr>
              <a:t>선택</a:t>
            </a:r>
            <a:endParaRPr lang="en-US" altLang="ko-KR" sz="10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해당 </a:t>
            </a:r>
            <a:r>
              <a:rPr lang="en-US" altLang="ko-KR" sz="1000" dirty="0">
                <a:solidFill>
                  <a:schemeClr val="tx1"/>
                </a:solidFill>
              </a:rPr>
              <a:t>UI</a:t>
            </a:r>
            <a:r>
              <a:rPr lang="ko-KR" altLang="en-US" sz="1000" dirty="0">
                <a:solidFill>
                  <a:schemeClr val="tx1"/>
                </a:solidFill>
              </a:rPr>
              <a:t>로 </a:t>
            </a:r>
            <a:r>
              <a:rPr lang="ko-KR" altLang="en-US" sz="1200" b="1" dirty="0">
                <a:solidFill>
                  <a:srgbClr val="0070C0"/>
                </a:solidFill>
              </a:rPr>
              <a:t>모바일 이동</a:t>
            </a:r>
            <a:r>
              <a:rPr lang="ko-KR" altLang="en-US" sz="1000" dirty="0">
                <a:solidFill>
                  <a:schemeClr val="tx1"/>
                </a:solidFill>
              </a:rPr>
              <a:t> 시 대분류 항목이 등장</a:t>
            </a:r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2. </a:t>
            </a:r>
            <a:r>
              <a:rPr lang="ko-KR" altLang="en-US" sz="1200" b="1" dirty="0">
                <a:solidFill>
                  <a:schemeClr val="tx1"/>
                </a:solidFill>
              </a:rPr>
              <a:t>대 분류 </a:t>
            </a:r>
            <a:r>
              <a:rPr lang="en-US" altLang="ko-KR" sz="1200" b="1" dirty="0" err="1">
                <a:solidFill>
                  <a:schemeClr val="tx1"/>
                </a:solidFill>
              </a:rPr>
              <a:t>ui</a:t>
            </a:r>
            <a:r>
              <a:rPr lang="en-US" altLang="ko-KR" sz="1200" b="1" dirty="0">
                <a:solidFill>
                  <a:schemeClr val="tx1"/>
                </a:solidFill>
              </a:rPr>
              <a:t> </a:t>
            </a:r>
            <a:r>
              <a:rPr lang="ko-KR" altLang="en-US" sz="1200" b="1" dirty="0">
                <a:solidFill>
                  <a:schemeClr val="tx1"/>
                </a:solidFill>
              </a:rPr>
              <a:t>선택</a:t>
            </a:r>
            <a:r>
              <a:rPr lang="ko-KR" altLang="en-US" sz="1000" dirty="0">
                <a:solidFill>
                  <a:schemeClr val="tx1"/>
                </a:solidFill>
              </a:rPr>
              <a:t>  </a:t>
            </a:r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대분류 </a:t>
            </a:r>
            <a:r>
              <a:rPr lang="en-US" altLang="ko-KR" sz="1000" dirty="0">
                <a:solidFill>
                  <a:schemeClr val="tx1"/>
                </a:solidFill>
              </a:rPr>
              <a:t>UI </a:t>
            </a:r>
            <a:r>
              <a:rPr lang="ko-KR" altLang="en-US" sz="1000" dirty="0">
                <a:solidFill>
                  <a:schemeClr val="tx1"/>
                </a:solidFill>
              </a:rPr>
              <a:t>클릭 버튼 중 </a:t>
            </a:r>
            <a:r>
              <a:rPr lang="ko-KR" altLang="en-US" sz="1200" b="1" dirty="0">
                <a:solidFill>
                  <a:srgbClr val="0070C0"/>
                </a:solidFill>
              </a:rPr>
              <a:t>모바일 클릭</a:t>
            </a:r>
            <a:r>
              <a:rPr lang="ko-KR" altLang="en-US" sz="1000" dirty="0">
                <a:solidFill>
                  <a:schemeClr val="tx1"/>
                </a:solidFill>
              </a:rPr>
              <a:t> 시 모바일 재고관리 상태로 </a:t>
            </a:r>
            <a:r>
              <a:rPr lang="ko-KR" altLang="en-US" sz="1200" b="1" dirty="0">
                <a:solidFill>
                  <a:srgbClr val="FF0000"/>
                </a:solidFill>
              </a:rPr>
              <a:t>전환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3. </a:t>
            </a:r>
            <a:r>
              <a:rPr lang="ko-KR" altLang="en-US" sz="1200" b="1" dirty="0">
                <a:solidFill>
                  <a:schemeClr val="tx1"/>
                </a:solidFill>
              </a:rPr>
              <a:t>대 분류 모바일 명시</a:t>
            </a:r>
            <a:endParaRPr lang="en-US" altLang="ko-KR" sz="10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대분류 중 </a:t>
            </a:r>
            <a:r>
              <a:rPr lang="ko-KR" altLang="en-US" sz="1200" b="1" dirty="0">
                <a:solidFill>
                  <a:srgbClr val="0070C0"/>
                </a:solidFill>
              </a:rPr>
              <a:t>모바일</a:t>
            </a:r>
            <a:r>
              <a:rPr lang="ko-KR" altLang="en-US" sz="1000" dirty="0">
                <a:solidFill>
                  <a:schemeClr val="tx1"/>
                </a:solidFill>
              </a:rPr>
              <a:t> 선택 시 </a:t>
            </a:r>
            <a:r>
              <a:rPr lang="ko-KR" altLang="en-US" sz="1200" b="1" dirty="0">
                <a:solidFill>
                  <a:srgbClr val="FF0000"/>
                </a:solidFill>
              </a:rPr>
              <a:t>명시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4. </a:t>
            </a:r>
            <a:r>
              <a:rPr lang="ko-KR" altLang="en-US" sz="1200" b="1" dirty="0">
                <a:solidFill>
                  <a:schemeClr val="tx1"/>
                </a:solidFill>
              </a:rPr>
              <a:t>모바일 하위 검색</a:t>
            </a:r>
            <a:endParaRPr lang="en-US" altLang="ko-KR" sz="10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모바일 카테고리 중 </a:t>
            </a:r>
            <a:r>
              <a:rPr lang="ko-KR" altLang="en-US" sz="1200" b="1" dirty="0">
                <a:solidFill>
                  <a:srgbClr val="0070C0"/>
                </a:solidFill>
              </a:rPr>
              <a:t>제품 검색</a:t>
            </a:r>
            <a:r>
              <a:rPr lang="ko-KR" altLang="en-US" sz="1000" dirty="0">
                <a:solidFill>
                  <a:schemeClr val="tx1"/>
                </a:solidFill>
              </a:rPr>
              <a:t> 페이지 </a:t>
            </a:r>
            <a:r>
              <a:rPr lang="ko-KR" altLang="en-US" sz="1200" b="1" dirty="0">
                <a:solidFill>
                  <a:srgbClr val="FF0000"/>
                </a:solidFill>
              </a:rPr>
              <a:t>이동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5. </a:t>
            </a:r>
            <a:r>
              <a:rPr lang="ko-KR" altLang="en-US" sz="1200" b="1" dirty="0">
                <a:solidFill>
                  <a:schemeClr val="tx1"/>
                </a:solidFill>
              </a:rPr>
              <a:t>모바일 하위 입</a:t>
            </a:r>
            <a:r>
              <a:rPr lang="en-US" altLang="ko-KR" sz="1200" b="1" dirty="0">
                <a:solidFill>
                  <a:schemeClr val="tx1"/>
                </a:solidFill>
              </a:rPr>
              <a:t>/</a:t>
            </a:r>
            <a:r>
              <a:rPr lang="ko-KR" altLang="en-US" sz="1200" b="1" dirty="0">
                <a:solidFill>
                  <a:schemeClr val="tx1"/>
                </a:solidFill>
              </a:rPr>
              <a:t>출고 관리</a:t>
            </a:r>
            <a:endParaRPr lang="en-US" altLang="ko-KR" sz="10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모바일 카테고리 중 </a:t>
            </a:r>
            <a:r>
              <a:rPr lang="ko-KR" altLang="en-US" sz="1200" b="1" dirty="0">
                <a:solidFill>
                  <a:srgbClr val="0070C0"/>
                </a:solidFill>
              </a:rPr>
              <a:t>입</a:t>
            </a:r>
            <a:r>
              <a:rPr lang="en-US" altLang="ko-KR" sz="1200" b="1" dirty="0">
                <a:solidFill>
                  <a:srgbClr val="0070C0"/>
                </a:solidFill>
              </a:rPr>
              <a:t>/</a:t>
            </a:r>
            <a:r>
              <a:rPr lang="ko-KR" altLang="en-US" sz="1200" b="1" dirty="0">
                <a:solidFill>
                  <a:srgbClr val="0070C0"/>
                </a:solidFill>
              </a:rPr>
              <a:t>출고 관리</a:t>
            </a:r>
            <a:r>
              <a:rPr lang="ko-KR" altLang="en-US" sz="1000" dirty="0">
                <a:solidFill>
                  <a:schemeClr val="tx1"/>
                </a:solidFill>
              </a:rPr>
              <a:t> 페이지 </a:t>
            </a:r>
            <a:r>
              <a:rPr lang="ko-KR" altLang="en-US" sz="1200" b="1" dirty="0">
                <a:solidFill>
                  <a:srgbClr val="FF0000"/>
                </a:solidFill>
              </a:rPr>
              <a:t>이동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6. </a:t>
            </a:r>
            <a:r>
              <a:rPr lang="ko-KR" altLang="en-US" sz="1200" b="1" dirty="0">
                <a:solidFill>
                  <a:schemeClr val="tx1"/>
                </a:solidFill>
              </a:rPr>
              <a:t>모바일 하위 통계</a:t>
            </a:r>
            <a:endParaRPr lang="en-US" altLang="ko-KR" sz="10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모바일 카테고리 중 </a:t>
            </a:r>
            <a:r>
              <a:rPr lang="ko-KR" altLang="en-US" sz="1200" b="1" dirty="0">
                <a:solidFill>
                  <a:srgbClr val="0070C0"/>
                </a:solidFill>
              </a:rPr>
              <a:t>통계</a:t>
            </a:r>
            <a:r>
              <a:rPr lang="ko-KR" altLang="en-US" sz="1000" dirty="0">
                <a:solidFill>
                  <a:schemeClr val="tx1"/>
                </a:solidFill>
              </a:rPr>
              <a:t> 페이지 </a:t>
            </a:r>
            <a:r>
              <a:rPr lang="ko-KR" altLang="en-US" sz="1200" b="1" dirty="0">
                <a:solidFill>
                  <a:srgbClr val="FF0000"/>
                </a:solidFill>
              </a:rPr>
              <a:t>이동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7. </a:t>
            </a:r>
            <a:r>
              <a:rPr lang="ko-KR" altLang="en-US" sz="1200" b="1" dirty="0">
                <a:solidFill>
                  <a:schemeClr val="tx1"/>
                </a:solidFill>
              </a:rPr>
              <a:t>모바일 하위 제품 검색 화면</a:t>
            </a:r>
            <a:endParaRPr lang="en-US" altLang="ko-KR" sz="10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모바일 </a:t>
            </a:r>
            <a:r>
              <a:rPr lang="ko-KR" altLang="en-US" sz="1200" b="1" dirty="0">
                <a:solidFill>
                  <a:srgbClr val="0070C0"/>
                </a:solidFill>
              </a:rPr>
              <a:t>검색 </a:t>
            </a:r>
            <a:r>
              <a:rPr lang="en-US" altLang="ko-KR" sz="1200" b="1" dirty="0">
                <a:solidFill>
                  <a:srgbClr val="0070C0"/>
                </a:solidFill>
              </a:rPr>
              <a:t>UI</a:t>
            </a:r>
            <a:r>
              <a:rPr lang="en-US" altLang="ko-KR" sz="1000" dirty="0">
                <a:solidFill>
                  <a:srgbClr val="0070C0"/>
                </a:solidFill>
              </a:rPr>
              <a:t> </a:t>
            </a:r>
            <a:r>
              <a:rPr lang="ko-KR" altLang="en-US" sz="1000" dirty="0">
                <a:solidFill>
                  <a:schemeClr val="tx1"/>
                </a:solidFill>
              </a:rPr>
              <a:t>화면 페이지</a:t>
            </a:r>
            <a:endParaRPr lang="en-US" altLang="ko-KR" sz="12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8. </a:t>
            </a:r>
            <a:r>
              <a:rPr lang="ko-KR" altLang="en-US" sz="1200" b="1" dirty="0">
                <a:solidFill>
                  <a:schemeClr val="tx1"/>
                </a:solidFill>
              </a:rPr>
              <a:t>수량 기입</a:t>
            </a:r>
            <a:r>
              <a:rPr lang="en-US" altLang="ko-KR" sz="1200" b="1" dirty="0">
                <a:solidFill>
                  <a:schemeClr val="tx1"/>
                </a:solidFill>
              </a:rPr>
              <a:t>, </a:t>
            </a:r>
            <a:r>
              <a:rPr lang="ko-KR" altLang="en-US" sz="1200" b="1" dirty="0">
                <a:solidFill>
                  <a:schemeClr val="tx1"/>
                </a:solidFill>
              </a:rPr>
              <a:t>입</a:t>
            </a:r>
            <a:r>
              <a:rPr lang="en-US" altLang="ko-KR" sz="1200" b="1" dirty="0">
                <a:solidFill>
                  <a:schemeClr val="tx1"/>
                </a:solidFill>
              </a:rPr>
              <a:t>/</a:t>
            </a:r>
            <a:r>
              <a:rPr lang="ko-KR" altLang="en-US" sz="1200" b="1" dirty="0">
                <a:solidFill>
                  <a:schemeClr val="tx1"/>
                </a:solidFill>
              </a:rPr>
              <a:t>출고 버튼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관리할 </a:t>
            </a:r>
            <a:r>
              <a:rPr lang="ko-KR" altLang="en-US" sz="1200" b="1" dirty="0">
                <a:solidFill>
                  <a:srgbClr val="0070C0"/>
                </a:solidFill>
              </a:rPr>
              <a:t>제품</a:t>
            </a:r>
            <a:r>
              <a:rPr lang="ko-KR" altLang="en-US" sz="1000" dirty="0">
                <a:solidFill>
                  <a:schemeClr val="tx1"/>
                </a:solidFill>
              </a:rPr>
              <a:t>의 입</a:t>
            </a:r>
            <a:r>
              <a:rPr lang="en-US" altLang="ko-KR" sz="1000" dirty="0">
                <a:solidFill>
                  <a:schemeClr val="tx1"/>
                </a:solidFill>
              </a:rPr>
              <a:t>/</a:t>
            </a:r>
            <a:r>
              <a:rPr lang="ko-KR" altLang="en-US" sz="1000" dirty="0">
                <a:solidFill>
                  <a:schemeClr val="tx1"/>
                </a:solidFill>
              </a:rPr>
              <a:t>출고 </a:t>
            </a:r>
            <a:r>
              <a:rPr lang="ko-KR" altLang="en-US" sz="1200" b="1" dirty="0">
                <a:solidFill>
                  <a:srgbClr val="FF0000"/>
                </a:solidFill>
              </a:rPr>
              <a:t>수량 조절</a:t>
            </a:r>
            <a:r>
              <a:rPr lang="ko-KR" altLang="en-US" sz="1000" dirty="0">
                <a:solidFill>
                  <a:schemeClr val="tx1"/>
                </a:solidFill>
              </a:rPr>
              <a:t> 관리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EFC97A1E-D46C-438A-B9F3-A1F16CE61D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357" y="45083"/>
            <a:ext cx="660241" cy="660241"/>
          </a:xfrm>
          <a:prstGeom prst="rect">
            <a:avLst/>
          </a:prstGeom>
        </p:spPr>
      </p:pic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9017E6C7-FD7C-48E6-B447-EF78AFD9174F}"/>
              </a:ext>
            </a:extLst>
          </p:cNvPr>
          <p:cNvSpPr txBox="1">
            <a:spLocks/>
          </p:cNvSpPr>
          <p:nvPr/>
        </p:nvSpPr>
        <p:spPr>
          <a:xfrm>
            <a:off x="923636" y="5190838"/>
            <a:ext cx="10430164" cy="131156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200" dirty="0"/>
              <a:t>재고관리 화면 </a:t>
            </a:r>
            <a:r>
              <a:rPr lang="en-US" altLang="ko-KR" sz="1200" dirty="0" err="1"/>
              <a:t>ui</a:t>
            </a:r>
            <a:r>
              <a:rPr lang="en-US" altLang="ko-KR" sz="1200" dirty="0"/>
              <a:t> </a:t>
            </a:r>
            <a:r>
              <a:rPr lang="ko-KR" altLang="en-US" sz="1200" dirty="0"/>
              <a:t>설명</a:t>
            </a:r>
            <a:endParaRPr lang="en-US" altLang="ko-KR" sz="1200" dirty="0"/>
          </a:p>
          <a:p>
            <a:pPr marL="0" indent="0">
              <a:buNone/>
            </a:pPr>
            <a:r>
              <a:rPr lang="ko-KR" altLang="en-US" sz="1200" dirty="0"/>
              <a:t> 대분류 중 가전 제품에서의 선택</a:t>
            </a:r>
            <a:r>
              <a:rPr lang="en-US" altLang="ko-KR" sz="1200" dirty="0"/>
              <a:t>, </a:t>
            </a:r>
            <a:r>
              <a:rPr lang="ko-KR" altLang="en-US" sz="1200" dirty="0"/>
              <a:t>가전에서의 검색</a:t>
            </a:r>
            <a:r>
              <a:rPr lang="en-US" altLang="ko-KR" sz="1200" dirty="0"/>
              <a:t>, </a:t>
            </a:r>
            <a:r>
              <a:rPr lang="ko-KR" altLang="en-US" sz="1200" dirty="0"/>
              <a:t>입</a:t>
            </a:r>
            <a:r>
              <a:rPr lang="en-US" altLang="ko-KR" sz="1200" dirty="0"/>
              <a:t>/</a:t>
            </a:r>
            <a:r>
              <a:rPr lang="ko-KR" altLang="en-US" sz="1200" dirty="0"/>
              <a:t>출고 관리</a:t>
            </a:r>
            <a:r>
              <a:rPr lang="en-US" altLang="ko-KR" sz="1200" dirty="0"/>
              <a:t>, </a:t>
            </a:r>
            <a:r>
              <a:rPr lang="ko-KR" altLang="en-US" sz="1200" dirty="0"/>
              <a:t>통계 등 하위 검색 기능의 선택</a:t>
            </a:r>
            <a:r>
              <a:rPr lang="en-US" altLang="ko-KR" sz="1200" dirty="0"/>
              <a:t> </a:t>
            </a:r>
            <a:r>
              <a:rPr lang="ko-KR" altLang="en-US" sz="1200" dirty="0"/>
              <a:t>등을 다양하게 구현하여 </a:t>
            </a:r>
            <a:endParaRPr lang="en-US" altLang="ko-KR" sz="1200" dirty="0"/>
          </a:p>
          <a:p>
            <a:pPr marL="0" indent="0">
              <a:buNone/>
            </a:pPr>
            <a:r>
              <a:rPr lang="en-US" altLang="ko-KR" sz="1200" dirty="0"/>
              <a:t> </a:t>
            </a:r>
            <a:r>
              <a:rPr lang="ko-KR" altLang="en-US" sz="1200" dirty="0"/>
              <a:t>사용자가 원하는 재고관리 기능을 쉽게 찾을 수 있도록 함</a:t>
            </a:r>
            <a:endParaRPr lang="en-US" altLang="ko-KR" sz="1200" dirty="0"/>
          </a:p>
          <a:p>
            <a:pPr marL="0" indent="0">
              <a:buNone/>
            </a:pPr>
            <a:r>
              <a:rPr lang="en-US" altLang="ko-KR" sz="1200" dirty="0"/>
              <a:t> </a:t>
            </a:r>
            <a:r>
              <a:rPr lang="ko-KR" altLang="en-US" sz="1200" dirty="0"/>
              <a:t>가전 제품군 중 재고관리가 필요한 제품에 대한 검색의 가짓수와 </a:t>
            </a:r>
            <a:r>
              <a:rPr lang="ko-KR" altLang="en-US" sz="1600" b="1" dirty="0">
                <a:solidFill>
                  <a:srgbClr val="0070C0"/>
                </a:solidFill>
              </a:rPr>
              <a:t>검색 기능</a:t>
            </a:r>
            <a:r>
              <a:rPr lang="ko-KR" altLang="en-US" sz="1200" dirty="0"/>
              <a:t>을 제공하여 사용자에게 </a:t>
            </a:r>
            <a:r>
              <a:rPr lang="ko-KR" altLang="en-US" sz="1600" b="1" dirty="0">
                <a:solidFill>
                  <a:srgbClr val="0070C0"/>
                </a:solidFill>
              </a:rPr>
              <a:t>편의성</a:t>
            </a:r>
            <a:r>
              <a:rPr lang="ko-KR" altLang="en-US" sz="1200" dirty="0"/>
              <a:t>을 제공하고자 함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D224246-05FD-4772-832F-FD452CCD18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872" y="1154543"/>
            <a:ext cx="6981700" cy="403629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3" name="타원 22">
            <a:extLst>
              <a:ext uri="{FF2B5EF4-FFF2-40B4-BE49-F238E27FC236}">
                <a16:creationId xmlns:a16="http://schemas.microsoft.com/office/drawing/2014/main" id="{5D8E3426-9C9F-40CC-9BAF-F8CA50685B8D}"/>
              </a:ext>
            </a:extLst>
          </p:cNvPr>
          <p:cNvSpPr/>
          <p:nvPr/>
        </p:nvSpPr>
        <p:spPr>
          <a:xfrm>
            <a:off x="4430816" y="1595777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61AD9A31-B96C-43EB-8500-9AF27B22253D}"/>
              </a:ext>
            </a:extLst>
          </p:cNvPr>
          <p:cNvSpPr/>
          <p:nvPr/>
        </p:nvSpPr>
        <p:spPr>
          <a:xfrm>
            <a:off x="3701550" y="2011413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88D75B5C-F91F-4DC7-B861-698F15DAE4D5}"/>
              </a:ext>
            </a:extLst>
          </p:cNvPr>
          <p:cNvSpPr/>
          <p:nvPr/>
        </p:nvSpPr>
        <p:spPr>
          <a:xfrm>
            <a:off x="2121730" y="2123458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7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06B86C24-3988-4A3A-8FEF-9063B515352F}"/>
              </a:ext>
            </a:extLst>
          </p:cNvPr>
          <p:cNvSpPr/>
          <p:nvPr/>
        </p:nvSpPr>
        <p:spPr>
          <a:xfrm>
            <a:off x="1067821" y="2068834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ED4B4894-0BCF-4F32-A4AD-DEA63D63F715}"/>
              </a:ext>
            </a:extLst>
          </p:cNvPr>
          <p:cNvSpPr/>
          <p:nvPr/>
        </p:nvSpPr>
        <p:spPr>
          <a:xfrm>
            <a:off x="933894" y="2580237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59B22FC8-2B64-4439-9171-87151A275E8F}"/>
              </a:ext>
            </a:extLst>
          </p:cNvPr>
          <p:cNvSpPr/>
          <p:nvPr/>
        </p:nvSpPr>
        <p:spPr>
          <a:xfrm>
            <a:off x="933894" y="3429000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6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85D70214-068F-424A-8772-8A52C017F02F}"/>
              </a:ext>
            </a:extLst>
          </p:cNvPr>
          <p:cNvSpPr/>
          <p:nvPr/>
        </p:nvSpPr>
        <p:spPr>
          <a:xfrm>
            <a:off x="1706700" y="2728179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5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53CC0F08-CF9A-43CD-A566-6CB5F996F56F}"/>
              </a:ext>
            </a:extLst>
          </p:cNvPr>
          <p:cNvSpPr/>
          <p:nvPr/>
        </p:nvSpPr>
        <p:spPr>
          <a:xfrm>
            <a:off x="5962073" y="4282781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8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6E6376D-B83E-4D3E-9CDA-EB221B26F18E}"/>
              </a:ext>
            </a:extLst>
          </p:cNvPr>
          <p:cNvSpPr/>
          <p:nvPr/>
        </p:nvSpPr>
        <p:spPr>
          <a:xfrm>
            <a:off x="966225" y="2373090"/>
            <a:ext cx="740475" cy="2071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>
                <a:solidFill>
                  <a:schemeClr val="tx1"/>
                </a:solidFill>
              </a:rPr>
              <a:t>모바일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5D0B942-72BD-44C2-81A3-96CB48CFE1CB}"/>
              </a:ext>
            </a:extLst>
          </p:cNvPr>
          <p:cNvSpPr/>
          <p:nvPr/>
        </p:nvSpPr>
        <p:spPr>
          <a:xfrm>
            <a:off x="2341698" y="2300525"/>
            <a:ext cx="693096" cy="2071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b="1" dirty="0">
                <a:solidFill>
                  <a:schemeClr val="tx1"/>
                </a:solidFill>
              </a:rPr>
              <a:t>모바일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36043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0D0C4CB-C449-469E-AB46-A6A305822E91}"/>
              </a:ext>
            </a:extLst>
          </p:cNvPr>
          <p:cNvSpPr/>
          <p:nvPr/>
        </p:nvSpPr>
        <p:spPr>
          <a:xfrm>
            <a:off x="0" y="0"/>
            <a:ext cx="12192000" cy="74893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C9FFFAC-1336-46E9-9A1B-43686BAFE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1285"/>
            <a:ext cx="10515600" cy="627652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6. </a:t>
            </a:r>
            <a:r>
              <a:rPr lang="ko-KR" altLang="en-US" dirty="0"/>
              <a:t>화면 </a:t>
            </a:r>
            <a:r>
              <a:rPr lang="en-US" altLang="ko-KR" dirty="0" err="1"/>
              <a:t>ui</a:t>
            </a:r>
            <a:r>
              <a:rPr lang="en-US" altLang="ko-KR" dirty="0"/>
              <a:t> </a:t>
            </a:r>
            <a:r>
              <a:rPr lang="ko-KR" altLang="en-US" dirty="0"/>
              <a:t>구성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71EBA486-01CD-4ED7-92C8-82699434C2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65488"/>
            <a:ext cx="10515600" cy="384763"/>
          </a:xfrm>
          <a:ln>
            <a:solidFill>
              <a:schemeClr val="bg1"/>
            </a:solidFill>
          </a:ln>
        </p:spPr>
        <p:txBody>
          <a:bodyPr>
            <a:normAutofit/>
          </a:bodyPr>
          <a:lstStyle/>
          <a:p>
            <a:r>
              <a:rPr lang="ko-KR" altLang="en-US" sz="2000" dirty="0"/>
              <a:t>게시판 화면 </a:t>
            </a:r>
            <a:r>
              <a:rPr lang="en-US" altLang="ko-KR" sz="2000" dirty="0" err="1"/>
              <a:t>ui</a:t>
            </a:r>
            <a:endParaRPr lang="ko-KR" altLang="en-US" sz="2000" dirty="0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9017E6C7-FD7C-48E6-B447-EF78AFD9174F}"/>
              </a:ext>
            </a:extLst>
          </p:cNvPr>
          <p:cNvSpPr txBox="1">
            <a:spLocks/>
          </p:cNvSpPr>
          <p:nvPr/>
        </p:nvSpPr>
        <p:spPr>
          <a:xfrm>
            <a:off x="831273" y="5190838"/>
            <a:ext cx="10522527" cy="131156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200" dirty="0"/>
              <a:t>게시판 화면 </a:t>
            </a:r>
            <a:r>
              <a:rPr lang="en-US" altLang="ko-KR" sz="1200" dirty="0" err="1"/>
              <a:t>ui</a:t>
            </a:r>
            <a:r>
              <a:rPr lang="en-US" altLang="ko-KR" sz="1200" dirty="0"/>
              <a:t> </a:t>
            </a:r>
            <a:r>
              <a:rPr lang="ko-KR" altLang="en-US" sz="1200" dirty="0"/>
              <a:t>설명</a:t>
            </a:r>
            <a:endParaRPr lang="en-US" altLang="ko-KR" sz="1200" dirty="0"/>
          </a:p>
          <a:p>
            <a:pPr marL="0" indent="0">
              <a:buNone/>
            </a:pPr>
            <a:r>
              <a:rPr lang="ko-KR" altLang="en-US" sz="1200" dirty="0"/>
              <a:t> 각 관리자 사용자들 간 </a:t>
            </a:r>
            <a:r>
              <a:rPr lang="ko-KR" altLang="en-US" sz="1600" b="1" dirty="0">
                <a:solidFill>
                  <a:srgbClr val="0070C0"/>
                </a:solidFill>
              </a:rPr>
              <a:t>커뮤니케이션</a:t>
            </a:r>
            <a:r>
              <a:rPr lang="ko-KR" altLang="en-US" sz="1200" dirty="0"/>
              <a:t>이 가능하도록 설계된 페이지</a:t>
            </a:r>
          </a:p>
          <a:p>
            <a:pPr marL="0" indent="0">
              <a:buNone/>
            </a:pPr>
            <a:r>
              <a:rPr lang="ko-KR" altLang="en-US" sz="1200" dirty="0"/>
              <a:t>사용자들 간의 자유로운 커뮤니케이션을 목적으로 하여 </a:t>
            </a:r>
            <a:r>
              <a:rPr lang="ko-KR" altLang="en-US" sz="1600" b="1" dirty="0">
                <a:solidFill>
                  <a:srgbClr val="FF0000"/>
                </a:solidFill>
              </a:rPr>
              <a:t>설계</a:t>
            </a:r>
            <a:r>
              <a:rPr lang="ko-KR" altLang="en-US" sz="1200" dirty="0"/>
              <a:t>되었음</a:t>
            </a:r>
            <a:r>
              <a:rPr lang="en-US" altLang="ko-KR" sz="1200" dirty="0"/>
              <a:t>  </a:t>
            </a:r>
            <a:r>
              <a:rPr lang="ko-KR" altLang="en-US" sz="1200" dirty="0"/>
              <a:t>예</a:t>
            </a:r>
            <a:r>
              <a:rPr lang="en-US" altLang="ko-KR" sz="1200" dirty="0"/>
              <a:t>) </a:t>
            </a:r>
            <a:r>
              <a:rPr lang="ko-KR" altLang="en-US" sz="1200" dirty="0"/>
              <a:t>질문</a:t>
            </a:r>
            <a:r>
              <a:rPr lang="en-US" altLang="ko-KR" sz="1200" dirty="0"/>
              <a:t>/</a:t>
            </a:r>
            <a:r>
              <a:rPr lang="ko-KR" altLang="en-US" sz="1200" dirty="0"/>
              <a:t>자유 주제 글</a:t>
            </a:r>
          </a:p>
          <a:p>
            <a:pPr marL="0" indent="0">
              <a:buNone/>
            </a:pPr>
            <a:r>
              <a:rPr lang="ko-KR" altLang="en-US" sz="1200" dirty="0"/>
              <a:t>게시글의 등록 </a:t>
            </a:r>
            <a:r>
              <a:rPr lang="en-US" altLang="ko-KR" sz="1200" dirty="0"/>
              <a:t>/ </a:t>
            </a:r>
            <a:r>
              <a:rPr lang="ko-KR" altLang="en-US" sz="1200" dirty="0"/>
              <a:t>삭제 </a:t>
            </a:r>
            <a:r>
              <a:rPr lang="en-US" altLang="ko-KR" sz="1200" dirty="0"/>
              <a:t>/ </a:t>
            </a:r>
            <a:r>
              <a:rPr lang="ko-KR" altLang="en-US" sz="1200" dirty="0"/>
              <a:t>수정이 가능하고 상세보기로 더 자세한 내용 </a:t>
            </a:r>
            <a:r>
              <a:rPr lang="ko-KR" altLang="en-US" sz="1600" b="1" dirty="0">
                <a:solidFill>
                  <a:srgbClr val="FF0000"/>
                </a:solidFill>
              </a:rPr>
              <a:t>확인</a:t>
            </a:r>
            <a:r>
              <a:rPr lang="ko-KR" altLang="en-US" sz="1200" dirty="0"/>
              <a:t> 가능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6C37BF4-D7AE-48F5-B7CE-F6AE6712CD81}"/>
              </a:ext>
            </a:extLst>
          </p:cNvPr>
          <p:cNvSpPr/>
          <p:nvPr/>
        </p:nvSpPr>
        <p:spPr>
          <a:xfrm>
            <a:off x="7823198" y="1137008"/>
            <a:ext cx="3530602" cy="40529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chemeClr val="tx1"/>
                </a:solidFill>
              </a:rPr>
              <a:t>※ </a:t>
            </a:r>
            <a:r>
              <a:rPr lang="ko-KR" altLang="en-US" sz="1000" dirty="0">
                <a:solidFill>
                  <a:schemeClr val="tx1"/>
                </a:solidFill>
              </a:rPr>
              <a:t>각 번호 별 설명</a:t>
            </a:r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1. </a:t>
            </a:r>
            <a:r>
              <a:rPr lang="ko-KR" altLang="en-US" sz="1200" b="1" dirty="0">
                <a:solidFill>
                  <a:schemeClr val="tx1"/>
                </a:solidFill>
              </a:rPr>
              <a:t>게시판 </a:t>
            </a:r>
            <a:r>
              <a:rPr lang="en-US" altLang="ko-KR" sz="1200" b="1" dirty="0" err="1">
                <a:solidFill>
                  <a:schemeClr val="tx1"/>
                </a:solidFill>
              </a:rPr>
              <a:t>ui</a:t>
            </a:r>
            <a:r>
              <a:rPr lang="en-US" altLang="ko-KR" sz="1200" b="1" dirty="0">
                <a:solidFill>
                  <a:schemeClr val="tx1"/>
                </a:solidFill>
              </a:rPr>
              <a:t> </a:t>
            </a:r>
            <a:r>
              <a:rPr lang="ko-KR" altLang="en-US" sz="1200" b="1" dirty="0">
                <a:solidFill>
                  <a:schemeClr val="tx1"/>
                </a:solidFill>
              </a:rPr>
              <a:t>선택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클릭 시 </a:t>
            </a:r>
            <a:r>
              <a:rPr lang="ko-KR" altLang="en-US" sz="1200" b="1" dirty="0">
                <a:solidFill>
                  <a:srgbClr val="0070C0"/>
                </a:solidFill>
              </a:rPr>
              <a:t>게시판</a:t>
            </a:r>
            <a:r>
              <a:rPr lang="ko-KR" altLang="en-US" sz="1000" dirty="0">
                <a:solidFill>
                  <a:schemeClr val="tx1"/>
                </a:solidFill>
              </a:rPr>
              <a:t> 페이지로 </a:t>
            </a:r>
            <a:r>
              <a:rPr lang="ko-KR" altLang="en-US" sz="1200" b="1" dirty="0">
                <a:solidFill>
                  <a:srgbClr val="FF0000"/>
                </a:solidFill>
              </a:rPr>
              <a:t>이동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2. </a:t>
            </a:r>
            <a:r>
              <a:rPr lang="ko-KR" altLang="en-US" sz="1200" b="1" dirty="0" err="1">
                <a:solidFill>
                  <a:schemeClr val="tx1"/>
                </a:solidFill>
              </a:rPr>
              <a:t>새글</a:t>
            </a:r>
            <a:r>
              <a:rPr lang="ko-KR" altLang="en-US" sz="1200" b="1" dirty="0">
                <a:solidFill>
                  <a:schemeClr val="tx1"/>
                </a:solidFill>
              </a:rPr>
              <a:t> 쓰기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클릭 시 </a:t>
            </a:r>
            <a:r>
              <a:rPr lang="ko-KR" altLang="en-US" sz="1200" b="1" dirty="0" err="1">
                <a:solidFill>
                  <a:srgbClr val="0070C0"/>
                </a:solidFill>
              </a:rPr>
              <a:t>새글</a:t>
            </a:r>
            <a:r>
              <a:rPr lang="ko-KR" altLang="en-US" sz="1200" b="1" dirty="0">
                <a:solidFill>
                  <a:srgbClr val="0070C0"/>
                </a:solidFill>
              </a:rPr>
              <a:t> 쓰기</a:t>
            </a:r>
            <a:r>
              <a:rPr lang="ko-KR" altLang="en-US" sz="1000" dirty="0">
                <a:solidFill>
                  <a:srgbClr val="0070C0"/>
                </a:solidFill>
              </a:rPr>
              <a:t> </a:t>
            </a:r>
            <a:r>
              <a:rPr lang="ko-KR" altLang="en-US" sz="1000" dirty="0">
                <a:solidFill>
                  <a:schemeClr val="tx1"/>
                </a:solidFill>
              </a:rPr>
              <a:t>페이지로 </a:t>
            </a:r>
            <a:r>
              <a:rPr lang="ko-KR" altLang="en-US" sz="1200" b="1" dirty="0">
                <a:solidFill>
                  <a:srgbClr val="FF0000"/>
                </a:solidFill>
              </a:rPr>
              <a:t>이동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3. </a:t>
            </a:r>
            <a:r>
              <a:rPr lang="ko-KR" altLang="en-US" sz="1200" b="1" dirty="0">
                <a:solidFill>
                  <a:schemeClr val="tx1"/>
                </a:solidFill>
              </a:rPr>
              <a:t>총 검색 개수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2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현재까지 총 검색된 </a:t>
            </a:r>
            <a:r>
              <a:rPr lang="ko-KR" altLang="en-US" sz="1200" b="1" dirty="0">
                <a:solidFill>
                  <a:srgbClr val="0070C0"/>
                </a:solidFill>
              </a:rPr>
              <a:t>게시글</a:t>
            </a:r>
            <a:r>
              <a:rPr lang="ko-KR" altLang="en-US" sz="1000" dirty="0">
                <a:solidFill>
                  <a:schemeClr val="tx1"/>
                </a:solidFill>
              </a:rPr>
              <a:t> 개수 </a:t>
            </a:r>
            <a:r>
              <a:rPr lang="ko-KR" altLang="en-US" sz="1200" b="1" dirty="0">
                <a:solidFill>
                  <a:srgbClr val="FF0000"/>
                </a:solidFill>
              </a:rPr>
              <a:t>표시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4. </a:t>
            </a:r>
            <a:r>
              <a:rPr lang="ko-KR" altLang="en-US" sz="1200" b="1" dirty="0">
                <a:solidFill>
                  <a:schemeClr val="tx1"/>
                </a:solidFill>
              </a:rPr>
              <a:t>행 보기 선택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원하는 </a:t>
            </a:r>
            <a:r>
              <a:rPr lang="ko-KR" altLang="en-US" sz="1200" b="1" dirty="0">
                <a:solidFill>
                  <a:srgbClr val="0070C0"/>
                </a:solidFill>
              </a:rPr>
              <a:t>행</a:t>
            </a:r>
            <a:r>
              <a:rPr lang="ko-KR" altLang="en-US" sz="1000" dirty="0">
                <a:solidFill>
                  <a:schemeClr val="tx1"/>
                </a:solidFill>
              </a:rPr>
              <a:t>개수를 선택한 만큼 한 화면에 </a:t>
            </a:r>
            <a:r>
              <a:rPr lang="ko-KR" altLang="en-US" sz="1200" b="1" dirty="0">
                <a:solidFill>
                  <a:srgbClr val="FF0000"/>
                </a:solidFill>
              </a:rPr>
              <a:t>검색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5. </a:t>
            </a:r>
            <a:r>
              <a:rPr lang="ko-KR" altLang="en-US" sz="1200" b="1" dirty="0">
                <a:solidFill>
                  <a:schemeClr val="tx1"/>
                </a:solidFill>
              </a:rPr>
              <a:t>검색 </a:t>
            </a:r>
            <a:r>
              <a:rPr lang="en-US" altLang="ko-KR" sz="1200" b="1" dirty="0">
                <a:solidFill>
                  <a:schemeClr val="tx1"/>
                </a:solidFill>
              </a:rPr>
              <a:t>/ </a:t>
            </a:r>
            <a:r>
              <a:rPr lang="ko-KR" altLang="en-US" sz="1200" b="1" dirty="0">
                <a:solidFill>
                  <a:schemeClr val="tx1"/>
                </a:solidFill>
              </a:rPr>
              <a:t>모두 검색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원하는 키워드를 </a:t>
            </a:r>
            <a:r>
              <a:rPr lang="ko-KR" altLang="en-US" sz="1200" b="1" dirty="0">
                <a:solidFill>
                  <a:srgbClr val="FF0000"/>
                </a:solidFill>
              </a:rPr>
              <a:t>입력</a:t>
            </a:r>
            <a:r>
              <a:rPr lang="ko-KR" altLang="en-US" sz="1000" dirty="0">
                <a:solidFill>
                  <a:schemeClr val="tx1"/>
                </a:solidFill>
              </a:rPr>
              <a:t>하고 키워드에 </a:t>
            </a:r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ko-KR" altLang="en-US" sz="1000" dirty="0">
                <a:solidFill>
                  <a:schemeClr val="tx1"/>
                </a:solidFill>
              </a:rPr>
              <a:t>맞는 검색결과물을 </a:t>
            </a:r>
            <a:r>
              <a:rPr lang="ko-KR" altLang="en-US" sz="1200" b="1" dirty="0">
                <a:solidFill>
                  <a:srgbClr val="FF0000"/>
                </a:solidFill>
              </a:rPr>
              <a:t>출력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6. </a:t>
            </a:r>
            <a:r>
              <a:rPr lang="ko-KR" altLang="en-US" sz="1200" b="1" dirty="0">
                <a:solidFill>
                  <a:schemeClr val="tx1"/>
                </a:solidFill>
              </a:rPr>
              <a:t>순서 선택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해당 버튼 클릭 시 </a:t>
            </a:r>
            <a:r>
              <a:rPr lang="ko-KR" altLang="en-US" sz="1200" b="1" dirty="0">
                <a:solidFill>
                  <a:srgbClr val="0070C0"/>
                </a:solidFill>
              </a:rPr>
              <a:t>게시판</a:t>
            </a:r>
            <a:r>
              <a:rPr lang="ko-KR" altLang="en-US" sz="1000" dirty="0">
                <a:solidFill>
                  <a:schemeClr val="tx1"/>
                </a:solidFill>
              </a:rPr>
              <a:t> 페이지 </a:t>
            </a:r>
            <a:r>
              <a:rPr lang="ko-KR" altLang="en-US" sz="1200" b="1" dirty="0">
                <a:solidFill>
                  <a:srgbClr val="FF0000"/>
                </a:solidFill>
              </a:rPr>
              <a:t>전환</a:t>
            </a:r>
            <a:endParaRPr lang="en-US" altLang="ko-KR" sz="1000" b="1" dirty="0">
              <a:solidFill>
                <a:srgbClr val="FF0000"/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B259D5A-5854-4EFF-A334-737BF9C0E6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357" y="45083"/>
            <a:ext cx="660241" cy="66024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5941E59-F320-41E9-AD72-F06A922869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170872"/>
            <a:ext cx="6984997" cy="401904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DA1515C7-FC2C-47EB-9A68-764B1A905C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147683"/>
            <a:ext cx="6984997" cy="404223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타원 8">
            <a:extLst>
              <a:ext uri="{FF2B5EF4-FFF2-40B4-BE49-F238E27FC236}">
                <a16:creationId xmlns:a16="http://schemas.microsoft.com/office/drawing/2014/main" id="{B4AFDD9F-A052-47B2-A950-FA0111C08E6D}"/>
              </a:ext>
            </a:extLst>
          </p:cNvPr>
          <p:cNvSpPr/>
          <p:nvPr/>
        </p:nvSpPr>
        <p:spPr>
          <a:xfrm>
            <a:off x="5338619" y="1890603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7673378A-0EF2-42CB-93D2-D2BD47C9B282}"/>
              </a:ext>
            </a:extLst>
          </p:cNvPr>
          <p:cNvSpPr/>
          <p:nvPr/>
        </p:nvSpPr>
        <p:spPr>
          <a:xfrm>
            <a:off x="4618182" y="2204639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A554F2B4-BD4B-4AA2-A614-CD005D23265B}"/>
              </a:ext>
            </a:extLst>
          </p:cNvPr>
          <p:cNvSpPr/>
          <p:nvPr/>
        </p:nvSpPr>
        <p:spPr>
          <a:xfrm>
            <a:off x="2918690" y="2313572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F5E060BA-468A-46AE-824F-6E62F062D1D1}"/>
              </a:ext>
            </a:extLst>
          </p:cNvPr>
          <p:cNvSpPr/>
          <p:nvPr/>
        </p:nvSpPr>
        <p:spPr>
          <a:xfrm>
            <a:off x="5606473" y="2347336"/>
            <a:ext cx="267854" cy="250313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DEEBEF23-8894-41ED-B4B9-1606B8EAFF06}"/>
              </a:ext>
            </a:extLst>
          </p:cNvPr>
          <p:cNvSpPr/>
          <p:nvPr/>
        </p:nvSpPr>
        <p:spPr>
          <a:xfrm>
            <a:off x="3186544" y="3921164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5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0F99BA0-3017-4054-A7DF-1E4243F50407}"/>
              </a:ext>
            </a:extLst>
          </p:cNvPr>
          <p:cNvSpPr/>
          <p:nvPr/>
        </p:nvSpPr>
        <p:spPr>
          <a:xfrm>
            <a:off x="5257800" y="4240145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6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0379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0D0C4CB-C449-469E-AB46-A6A305822E91}"/>
              </a:ext>
            </a:extLst>
          </p:cNvPr>
          <p:cNvSpPr/>
          <p:nvPr/>
        </p:nvSpPr>
        <p:spPr>
          <a:xfrm>
            <a:off x="0" y="0"/>
            <a:ext cx="12192000" cy="74893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C9FFFAC-1336-46E9-9A1B-43686BAFE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1285"/>
            <a:ext cx="10515600" cy="627652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6. </a:t>
            </a:r>
            <a:r>
              <a:rPr lang="ko-KR" altLang="en-US" dirty="0"/>
              <a:t>화면 </a:t>
            </a:r>
            <a:r>
              <a:rPr lang="en-US" altLang="ko-KR" dirty="0" err="1"/>
              <a:t>ui</a:t>
            </a:r>
            <a:r>
              <a:rPr lang="en-US" altLang="ko-KR" dirty="0"/>
              <a:t> </a:t>
            </a:r>
            <a:r>
              <a:rPr lang="ko-KR" altLang="en-US" dirty="0"/>
              <a:t>구성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71EBA486-01CD-4ED7-92C8-82699434C2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58173"/>
            <a:ext cx="10515600" cy="384763"/>
          </a:xfrm>
          <a:ln>
            <a:solidFill>
              <a:schemeClr val="bg1"/>
            </a:solidFill>
          </a:ln>
        </p:spPr>
        <p:txBody>
          <a:bodyPr>
            <a:normAutofit/>
          </a:bodyPr>
          <a:lstStyle/>
          <a:p>
            <a:r>
              <a:rPr lang="ko-KR" altLang="en-US" sz="2000" dirty="0"/>
              <a:t>통계 화면 </a:t>
            </a:r>
            <a:r>
              <a:rPr lang="en-US" altLang="ko-KR" sz="2000" dirty="0" err="1"/>
              <a:t>ui</a:t>
            </a:r>
            <a:endParaRPr lang="ko-KR" altLang="en-US" sz="2000" dirty="0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9017E6C7-FD7C-48E6-B447-EF78AFD9174F}"/>
              </a:ext>
            </a:extLst>
          </p:cNvPr>
          <p:cNvSpPr txBox="1">
            <a:spLocks/>
          </p:cNvSpPr>
          <p:nvPr/>
        </p:nvSpPr>
        <p:spPr>
          <a:xfrm>
            <a:off x="835111" y="5193637"/>
            <a:ext cx="10515600" cy="129952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200" dirty="0"/>
              <a:t>통계 화면 </a:t>
            </a:r>
            <a:r>
              <a:rPr lang="en-US" altLang="ko-KR" sz="1200" dirty="0" err="1"/>
              <a:t>ui</a:t>
            </a:r>
            <a:r>
              <a:rPr lang="en-US" altLang="ko-KR" sz="1200" dirty="0"/>
              <a:t> </a:t>
            </a:r>
            <a:r>
              <a:rPr lang="ko-KR" altLang="en-US" sz="1200" dirty="0"/>
              <a:t>설명</a:t>
            </a:r>
            <a:endParaRPr lang="en-US" altLang="ko-KR" sz="1200" dirty="0"/>
          </a:p>
          <a:p>
            <a:pPr marL="0" indent="0">
              <a:buNone/>
            </a:pPr>
            <a:r>
              <a:rPr lang="en-US" altLang="ko-KR" sz="1200" dirty="0"/>
              <a:t> </a:t>
            </a:r>
            <a:r>
              <a:rPr lang="ko-KR" altLang="en-US" sz="1200" dirty="0"/>
              <a:t>사용자 관리 지점의 </a:t>
            </a:r>
            <a:r>
              <a:rPr lang="ko-KR" altLang="en-US" sz="1600" b="1" dirty="0">
                <a:solidFill>
                  <a:srgbClr val="0070C0"/>
                </a:solidFill>
              </a:rPr>
              <a:t>전체 재고</a:t>
            </a:r>
            <a:r>
              <a:rPr lang="ko-KR" altLang="en-US" sz="1200" dirty="0"/>
              <a:t>의 통합 통계 페이지</a:t>
            </a:r>
            <a:r>
              <a:rPr lang="en-US" altLang="ko-KR" sz="1200" dirty="0"/>
              <a:t>.</a:t>
            </a:r>
            <a:endParaRPr lang="ko-KR" altLang="en-US" sz="1200" dirty="0"/>
          </a:p>
          <a:p>
            <a:pPr marL="0" indent="0">
              <a:buNone/>
            </a:pPr>
            <a:r>
              <a:rPr lang="ko-KR" altLang="en-US" sz="1200" dirty="0"/>
              <a:t>각 대분류 제품 카테고리의 재고현황과 입출고 현황을 다양한 그래프로 </a:t>
            </a:r>
            <a:r>
              <a:rPr lang="ko-KR" altLang="en-US" sz="1600" b="1" dirty="0">
                <a:solidFill>
                  <a:srgbClr val="FF0000"/>
                </a:solidFill>
              </a:rPr>
              <a:t>확인</a:t>
            </a:r>
            <a:r>
              <a:rPr lang="ko-KR" altLang="en-US" sz="1200" dirty="0"/>
              <a:t> 가능</a:t>
            </a:r>
            <a:r>
              <a:rPr lang="en-US" altLang="ko-KR" sz="1200" dirty="0"/>
              <a:t>.</a:t>
            </a:r>
          </a:p>
          <a:p>
            <a:pPr marL="0" indent="0">
              <a:buNone/>
            </a:pPr>
            <a:r>
              <a:rPr lang="ko-KR" altLang="en-US" sz="1200" dirty="0"/>
              <a:t>각 통계 자료를 사용자가 한 눈에 확인하여 </a:t>
            </a:r>
            <a:r>
              <a:rPr lang="ko-KR" altLang="en-US" sz="1600" b="1" dirty="0">
                <a:solidFill>
                  <a:srgbClr val="0070C0"/>
                </a:solidFill>
              </a:rPr>
              <a:t>정보</a:t>
            </a:r>
            <a:r>
              <a:rPr lang="ko-KR" altLang="en-US" sz="1200" dirty="0"/>
              <a:t>를 </a:t>
            </a:r>
            <a:r>
              <a:rPr lang="ko-KR" altLang="en-US" sz="1600" b="1" dirty="0">
                <a:solidFill>
                  <a:srgbClr val="FF0000"/>
                </a:solidFill>
              </a:rPr>
              <a:t>수집</a:t>
            </a:r>
            <a:r>
              <a:rPr lang="ko-KR" altLang="en-US" sz="1200" dirty="0"/>
              <a:t>할 수 있도록 의도함</a:t>
            </a:r>
            <a:r>
              <a:rPr lang="en-US" altLang="ko-KR" sz="1200" dirty="0"/>
              <a:t>.</a:t>
            </a:r>
          </a:p>
          <a:p>
            <a:pPr marL="0" indent="0">
              <a:buNone/>
            </a:pPr>
            <a:endParaRPr lang="ko-KR" altLang="en-US" sz="12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11A77EF-2126-4EA4-862C-E218D989B9BB}"/>
              </a:ext>
            </a:extLst>
          </p:cNvPr>
          <p:cNvSpPr/>
          <p:nvPr/>
        </p:nvSpPr>
        <p:spPr>
          <a:xfrm>
            <a:off x="7823201" y="1139932"/>
            <a:ext cx="3530599" cy="405370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chemeClr val="tx1"/>
                </a:solidFill>
              </a:rPr>
              <a:t>※ </a:t>
            </a:r>
            <a:r>
              <a:rPr lang="ko-KR" altLang="en-US" sz="1000" dirty="0">
                <a:solidFill>
                  <a:schemeClr val="tx1"/>
                </a:solidFill>
              </a:rPr>
              <a:t>각 번호 별 설명</a:t>
            </a:r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1. </a:t>
            </a:r>
            <a:r>
              <a:rPr lang="ko-KR" altLang="en-US" sz="1200" b="1" dirty="0">
                <a:solidFill>
                  <a:schemeClr val="tx1"/>
                </a:solidFill>
              </a:rPr>
              <a:t>통계 </a:t>
            </a:r>
            <a:r>
              <a:rPr lang="en-US" altLang="ko-KR" sz="1200" b="1" dirty="0" err="1">
                <a:solidFill>
                  <a:schemeClr val="tx1"/>
                </a:solidFill>
              </a:rPr>
              <a:t>ui</a:t>
            </a:r>
            <a:r>
              <a:rPr lang="en-US" altLang="ko-KR" sz="1200" b="1" dirty="0">
                <a:solidFill>
                  <a:schemeClr val="tx1"/>
                </a:solidFill>
              </a:rPr>
              <a:t> </a:t>
            </a:r>
            <a:r>
              <a:rPr lang="ko-KR" altLang="en-US" sz="1200" b="1" dirty="0">
                <a:solidFill>
                  <a:schemeClr val="tx1"/>
                </a:solidFill>
              </a:rPr>
              <a:t>선택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클릭 시 </a:t>
            </a:r>
            <a:r>
              <a:rPr lang="ko-KR" altLang="en-US" sz="1200" b="1" dirty="0">
                <a:solidFill>
                  <a:srgbClr val="0070C0"/>
                </a:solidFill>
              </a:rPr>
              <a:t>통합 통계</a:t>
            </a:r>
            <a:r>
              <a:rPr lang="ko-KR" altLang="en-US" sz="1000" dirty="0">
                <a:solidFill>
                  <a:schemeClr val="tx1"/>
                </a:solidFill>
              </a:rPr>
              <a:t> 페이지로 </a:t>
            </a:r>
            <a:r>
              <a:rPr lang="ko-KR" altLang="en-US" sz="1200" b="1" dirty="0">
                <a:solidFill>
                  <a:srgbClr val="FF0000"/>
                </a:solidFill>
              </a:rPr>
              <a:t>이동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2. </a:t>
            </a:r>
            <a:r>
              <a:rPr lang="ko-KR" altLang="en-US" sz="1200" b="1" dirty="0">
                <a:solidFill>
                  <a:schemeClr val="tx1"/>
                </a:solidFill>
              </a:rPr>
              <a:t>통계</a:t>
            </a:r>
            <a:r>
              <a:rPr lang="en-US" altLang="ko-KR" sz="1200" b="1" dirty="0">
                <a:solidFill>
                  <a:schemeClr val="tx1"/>
                </a:solidFill>
              </a:rPr>
              <a:t>1</a:t>
            </a: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200" b="1" dirty="0">
                <a:solidFill>
                  <a:srgbClr val="0070C0"/>
                </a:solidFill>
              </a:rPr>
              <a:t>원반</a:t>
            </a:r>
            <a:r>
              <a:rPr lang="ko-KR" altLang="en-US" sz="1000" dirty="0">
                <a:solidFill>
                  <a:schemeClr val="tx1"/>
                </a:solidFill>
              </a:rPr>
              <a:t> 그래프로 비율을 한눈에 </a:t>
            </a:r>
            <a:r>
              <a:rPr lang="ko-KR" altLang="en-US" sz="1200" b="1" dirty="0">
                <a:solidFill>
                  <a:srgbClr val="FF0000"/>
                </a:solidFill>
              </a:rPr>
              <a:t>확인</a:t>
            </a:r>
            <a:r>
              <a:rPr lang="ko-KR" altLang="en-US" sz="1000" dirty="0">
                <a:solidFill>
                  <a:schemeClr val="tx1"/>
                </a:solidFill>
              </a:rPr>
              <a:t>가능</a:t>
            </a:r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3. </a:t>
            </a:r>
            <a:r>
              <a:rPr lang="ko-KR" altLang="en-US" sz="1200" b="1" dirty="0">
                <a:solidFill>
                  <a:schemeClr val="tx1"/>
                </a:solidFill>
              </a:rPr>
              <a:t>통계</a:t>
            </a:r>
            <a:r>
              <a:rPr lang="en-US" altLang="ko-KR" sz="1200" b="1" dirty="0">
                <a:solidFill>
                  <a:schemeClr val="tx1"/>
                </a:solidFill>
              </a:rPr>
              <a:t>2</a:t>
            </a: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200" b="1" dirty="0">
                <a:solidFill>
                  <a:srgbClr val="0070C0"/>
                </a:solidFill>
              </a:rPr>
              <a:t>막대</a:t>
            </a:r>
            <a:r>
              <a:rPr lang="ko-KR" altLang="en-US" sz="1000" dirty="0">
                <a:solidFill>
                  <a:schemeClr val="tx1"/>
                </a:solidFill>
              </a:rPr>
              <a:t> 그래프로 비교상수치 차이를 한눈에 </a:t>
            </a:r>
            <a:r>
              <a:rPr lang="ko-KR" altLang="en-US" sz="1200" b="1" dirty="0">
                <a:solidFill>
                  <a:srgbClr val="FF0000"/>
                </a:solidFill>
              </a:rPr>
              <a:t>확인</a:t>
            </a:r>
            <a:r>
              <a:rPr lang="ko-KR" altLang="en-US" sz="1000" dirty="0">
                <a:solidFill>
                  <a:schemeClr val="tx1"/>
                </a:solidFill>
              </a:rPr>
              <a:t>가능</a:t>
            </a:r>
            <a:endParaRPr lang="en-US" altLang="ko-KR" sz="1000" dirty="0">
              <a:solidFill>
                <a:schemeClr val="tx1"/>
              </a:solidFill>
            </a:endParaRPr>
          </a:p>
          <a:p>
            <a:endParaRPr lang="en-US" altLang="ko-KR" sz="1000" dirty="0">
              <a:solidFill>
                <a:schemeClr val="tx1"/>
              </a:solidFill>
            </a:endParaRPr>
          </a:p>
          <a:p>
            <a:endParaRPr lang="en-US" altLang="ko-KR" sz="1000" dirty="0">
              <a:solidFill>
                <a:schemeClr val="tx1"/>
              </a:solidFill>
            </a:endParaRPr>
          </a:p>
          <a:p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ko-KR" altLang="en-US" sz="1100" b="1" dirty="0">
                <a:solidFill>
                  <a:schemeClr val="tx1"/>
                </a:solidFill>
              </a:rPr>
              <a:t>추가기능 구현중</a:t>
            </a:r>
            <a:r>
              <a:rPr lang="en-US" altLang="ko-KR" sz="1100" b="1" dirty="0">
                <a:solidFill>
                  <a:schemeClr val="tx1"/>
                </a:solidFill>
              </a:rPr>
              <a:t>…</a:t>
            </a:r>
          </a:p>
          <a:p>
            <a:r>
              <a:rPr lang="ko-KR" altLang="en-US" sz="1100" b="1" dirty="0">
                <a:solidFill>
                  <a:schemeClr val="tx1"/>
                </a:solidFill>
              </a:rPr>
              <a:t>다양한 차트로 각종 특정 상황에 대한 통계자료들이 나올 예정</a:t>
            </a:r>
            <a:r>
              <a:rPr lang="en-US" altLang="ko-KR" sz="1100" b="1" dirty="0">
                <a:solidFill>
                  <a:schemeClr val="tx1"/>
                </a:solidFill>
              </a:rPr>
              <a:t>.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20EEF48A-A92C-4097-BF5D-388368903C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357" y="45083"/>
            <a:ext cx="660241" cy="66024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425F95E-14FA-473E-B98F-C5F13A3EA1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20" y="1147682"/>
            <a:ext cx="6988089" cy="403998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" name="타원 16">
            <a:extLst>
              <a:ext uri="{FF2B5EF4-FFF2-40B4-BE49-F238E27FC236}">
                <a16:creationId xmlns:a16="http://schemas.microsoft.com/office/drawing/2014/main" id="{8B210F0A-0EEE-4847-A32B-83DC5D4CE408}"/>
              </a:ext>
            </a:extLst>
          </p:cNvPr>
          <p:cNvSpPr/>
          <p:nvPr/>
        </p:nvSpPr>
        <p:spPr>
          <a:xfrm>
            <a:off x="6717858" y="1851660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005918CA-7F80-4250-9EEA-BD0347DEF708}"/>
              </a:ext>
            </a:extLst>
          </p:cNvPr>
          <p:cNvSpPr/>
          <p:nvPr/>
        </p:nvSpPr>
        <p:spPr>
          <a:xfrm>
            <a:off x="3085442" y="2247339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76FB8321-2021-4C72-A89D-69EC18CC562B}"/>
              </a:ext>
            </a:extLst>
          </p:cNvPr>
          <p:cNvSpPr/>
          <p:nvPr/>
        </p:nvSpPr>
        <p:spPr>
          <a:xfrm>
            <a:off x="4508386" y="2879338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CD39CE21-6902-49B3-A08C-8DADE340D758}"/>
              </a:ext>
            </a:extLst>
          </p:cNvPr>
          <p:cNvSpPr/>
          <p:nvPr/>
        </p:nvSpPr>
        <p:spPr>
          <a:xfrm>
            <a:off x="3997234" y="2734491"/>
            <a:ext cx="235132" cy="21771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25095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0D0C4CB-C449-469E-AB46-A6A305822E91}"/>
              </a:ext>
            </a:extLst>
          </p:cNvPr>
          <p:cNvSpPr/>
          <p:nvPr/>
        </p:nvSpPr>
        <p:spPr>
          <a:xfrm>
            <a:off x="0" y="0"/>
            <a:ext cx="12192000" cy="74893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C9FFFAC-1336-46E9-9A1B-43686BAFE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1285"/>
            <a:ext cx="10515600" cy="627652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7. </a:t>
            </a:r>
            <a:r>
              <a:rPr lang="ko-KR" altLang="en-US" dirty="0"/>
              <a:t>기능 구현</a:t>
            </a:r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6C3E2B93-8D00-47DA-9D57-1D83A948A61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07247889"/>
              </p:ext>
            </p:extLst>
          </p:nvPr>
        </p:nvGraphicFramePr>
        <p:xfrm>
          <a:off x="621889" y="1699973"/>
          <a:ext cx="10969979" cy="454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2690">
                  <a:extLst>
                    <a:ext uri="{9D8B030D-6E8A-4147-A177-3AD203B41FA5}">
                      <a16:colId xmlns:a16="http://schemas.microsoft.com/office/drawing/2014/main" val="2468475115"/>
                    </a:ext>
                  </a:extLst>
                </a:gridCol>
                <a:gridCol w="8647289">
                  <a:extLst>
                    <a:ext uri="{9D8B030D-6E8A-4147-A177-3AD203B41FA5}">
                      <a16:colId xmlns:a16="http://schemas.microsoft.com/office/drawing/2014/main" val="29348043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 err="1">
                          <a:solidFill>
                            <a:schemeClr val="tx1"/>
                          </a:solidFill>
                        </a:rPr>
                        <a:t>BoardController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게시판 가상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URL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주소로 접속하면 호출되는 메소드 관리</a:t>
                      </a:r>
                      <a:endParaRPr lang="en-US" altLang="ko-KR" sz="16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600" b="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ModelAndView</a:t>
                      </a:r>
                      <a:r>
                        <a:rPr lang="en-US" altLang="ko-KR" sz="16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6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객체에 호출 </a:t>
                      </a:r>
                      <a:r>
                        <a:rPr lang="en-US" altLang="ko-KR" sz="16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JSP </a:t>
                      </a:r>
                      <a:r>
                        <a:rPr lang="ko-KR" altLang="en-US" sz="16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페이지명과 응답물을 저장하고 리턴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21046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ERPController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전자제품 가상 </a:t>
                      </a:r>
                      <a:r>
                        <a:rPr lang="en-US" altLang="ko-KR" sz="1600" dirty="0"/>
                        <a:t>URL </a:t>
                      </a:r>
                      <a:r>
                        <a:rPr lang="ko-KR" altLang="en-US" sz="1600" dirty="0"/>
                        <a:t>주소로 접속하면 호출되는 메소드 관리</a:t>
                      </a:r>
                      <a:endParaRPr lang="en-US" altLang="ko-KR" sz="1600" dirty="0"/>
                    </a:p>
                    <a:p>
                      <a:pPr latinLnBrk="1"/>
                      <a:r>
                        <a:rPr lang="en-US" altLang="ko-KR" sz="1600" u="none" strike="noStrike" dirty="0" err="1">
                          <a:effectLst/>
                        </a:rPr>
                        <a:t>ModelAndView</a:t>
                      </a:r>
                      <a:r>
                        <a:rPr lang="en-US" altLang="ko-KR" sz="1600" u="none" strike="noStrike" dirty="0">
                          <a:effectLst/>
                        </a:rPr>
                        <a:t> </a:t>
                      </a:r>
                      <a:r>
                        <a:rPr lang="ko-KR" altLang="en-US" sz="1600" u="none" strike="noStrike" dirty="0">
                          <a:effectLst/>
                        </a:rPr>
                        <a:t>객체에 호출 </a:t>
                      </a:r>
                      <a:r>
                        <a:rPr lang="en-US" altLang="ko-KR" sz="1600" u="none" strike="noStrike" dirty="0">
                          <a:effectLst/>
                        </a:rPr>
                        <a:t>JSP </a:t>
                      </a:r>
                      <a:r>
                        <a:rPr lang="ko-KR" altLang="en-US" sz="1600" u="none" strike="noStrike" dirty="0">
                          <a:effectLst/>
                        </a:rPr>
                        <a:t>페이지명과 응답물을 저장하고 리턴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76422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BoardDAO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u="none" strike="noStrike" dirty="0" err="1">
                          <a:effectLst/>
                        </a:rPr>
                        <a:t>BoardDAOImpl</a:t>
                      </a:r>
                      <a:r>
                        <a:rPr lang="ko-KR" altLang="en-US" sz="1600" u="none" strike="noStrike" dirty="0">
                          <a:effectLst/>
                        </a:rPr>
                        <a:t>의 </a:t>
                      </a:r>
                      <a:r>
                        <a:rPr lang="ko-KR" altLang="en-US" sz="1600" u="none" strike="noStrike" dirty="0" err="1">
                          <a:effectLst/>
                        </a:rPr>
                        <a:t>메소드목록을</a:t>
                      </a:r>
                      <a:r>
                        <a:rPr lang="ko-KR" altLang="en-US" sz="1600" u="none" strike="noStrike" dirty="0">
                          <a:effectLst/>
                        </a:rPr>
                        <a:t> 규정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55476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BoardDAOImpl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u="none" strike="noStrike" dirty="0">
                          <a:effectLst/>
                        </a:rPr>
                        <a:t>오라클 테이블 안의 데이터를 입력</a:t>
                      </a:r>
                      <a:r>
                        <a:rPr lang="en-US" altLang="ko-KR" sz="1600" u="none" strike="noStrike" dirty="0">
                          <a:effectLst/>
                        </a:rPr>
                        <a:t>,</a:t>
                      </a:r>
                      <a:r>
                        <a:rPr lang="ko-KR" altLang="en-US" sz="1600" u="none" strike="noStrike" dirty="0">
                          <a:effectLst/>
                        </a:rPr>
                        <a:t>수정</a:t>
                      </a:r>
                      <a:r>
                        <a:rPr lang="en-US" altLang="ko-KR" sz="1600" u="none" strike="noStrike" dirty="0">
                          <a:effectLst/>
                        </a:rPr>
                        <a:t>,</a:t>
                      </a:r>
                      <a:r>
                        <a:rPr lang="ko-KR" altLang="en-US" sz="1600" u="none" strike="noStrike" dirty="0">
                          <a:effectLst/>
                        </a:rPr>
                        <a:t>삭제</a:t>
                      </a:r>
                      <a:r>
                        <a:rPr lang="en-US" altLang="ko-KR" sz="1600" u="none" strike="noStrike" dirty="0">
                          <a:effectLst/>
                        </a:rPr>
                        <a:t>, </a:t>
                      </a:r>
                      <a:r>
                        <a:rPr lang="ko-KR" altLang="en-US" sz="1600" u="none" strike="noStrike" dirty="0">
                          <a:effectLst/>
                        </a:rPr>
                        <a:t>검색하기위해 속성변수에 </a:t>
                      </a:r>
                      <a:r>
                        <a:rPr lang="en-US" altLang="ko-KR" sz="1600" u="none" strike="noStrike" dirty="0" err="1">
                          <a:effectLst/>
                        </a:rPr>
                        <a:t>SqlSessionTemplate</a:t>
                      </a:r>
                      <a:r>
                        <a:rPr lang="en-US" altLang="ko-KR" sz="1600" u="none" strike="noStrike" dirty="0">
                          <a:effectLst/>
                        </a:rPr>
                        <a:t> </a:t>
                      </a:r>
                      <a:r>
                        <a:rPr lang="ko-KR" altLang="en-US" sz="1600" u="none" strike="noStrike" dirty="0">
                          <a:effectLst/>
                        </a:rPr>
                        <a:t>클래스를 객체화 하여 저장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33167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ERPDAO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u="none" strike="noStrike" dirty="0" err="1">
                          <a:effectLst/>
                        </a:rPr>
                        <a:t>ERPDAOImpl</a:t>
                      </a:r>
                      <a:r>
                        <a:rPr lang="ko-KR" altLang="en-US" sz="1600" u="none" strike="noStrike" dirty="0">
                          <a:effectLst/>
                        </a:rPr>
                        <a:t>의 </a:t>
                      </a:r>
                      <a:r>
                        <a:rPr lang="ko-KR" altLang="en-US" sz="1600" u="none" strike="noStrike" dirty="0" err="1">
                          <a:effectLst/>
                        </a:rPr>
                        <a:t>메소드목록을</a:t>
                      </a:r>
                      <a:r>
                        <a:rPr lang="ko-KR" altLang="en-US" sz="1600" u="none" strike="noStrike" dirty="0">
                          <a:effectLst/>
                        </a:rPr>
                        <a:t> 규정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07385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ERPDAOImpl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u="none" strike="noStrike" dirty="0">
                          <a:effectLst/>
                        </a:rPr>
                        <a:t>오라클 테이블 안의 데이터를 입력</a:t>
                      </a:r>
                      <a:r>
                        <a:rPr lang="en-US" altLang="ko-KR" sz="1600" u="none" strike="noStrike" dirty="0">
                          <a:effectLst/>
                        </a:rPr>
                        <a:t>,</a:t>
                      </a:r>
                      <a:r>
                        <a:rPr lang="ko-KR" altLang="en-US" sz="1600" u="none" strike="noStrike" dirty="0">
                          <a:effectLst/>
                        </a:rPr>
                        <a:t>수정</a:t>
                      </a:r>
                      <a:r>
                        <a:rPr lang="en-US" altLang="ko-KR" sz="1600" u="none" strike="noStrike" dirty="0">
                          <a:effectLst/>
                        </a:rPr>
                        <a:t>,</a:t>
                      </a:r>
                      <a:r>
                        <a:rPr lang="ko-KR" altLang="en-US" sz="1600" u="none" strike="noStrike" dirty="0">
                          <a:effectLst/>
                        </a:rPr>
                        <a:t>삭제</a:t>
                      </a:r>
                      <a:r>
                        <a:rPr lang="en-US" altLang="ko-KR" sz="1600" u="none" strike="noStrike" dirty="0">
                          <a:effectLst/>
                        </a:rPr>
                        <a:t>, </a:t>
                      </a:r>
                      <a:r>
                        <a:rPr lang="ko-KR" altLang="en-US" sz="1600" u="none" strike="noStrike" dirty="0">
                          <a:effectLst/>
                        </a:rPr>
                        <a:t>검색하기위해 속성변수에 </a:t>
                      </a:r>
                      <a:r>
                        <a:rPr lang="en-US" altLang="ko-KR" sz="1600" u="none" strike="noStrike" dirty="0" err="1">
                          <a:effectLst/>
                        </a:rPr>
                        <a:t>SqlSessionTemplate</a:t>
                      </a:r>
                      <a:r>
                        <a:rPr lang="en-US" altLang="ko-KR" sz="1600" u="none" strike="noStrike" dirty="0">
                          <a:effectLst/>
                        </a:rPr>
                        <a:t> </a:t>
                      </a:r>
                      <a:r>
                        <a:rPr lang="ko-KR" altLang="en-US" sz="1600" u="none" strike="noStrike" dirty="0">
                          <a:effectLst/>
                        </a:rPr>
                        <a:t>클래스를 객체화 하여 저장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13381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BoardDTO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u="none" strike="noStrike" dirty="0">
                          <a:effectLst/>
                        </a:rPr>
                        <a:t>게시판 관련 속성변수와 </a:t>
                      </a:r>
                      <a:r>
                        <a:rPr lang="en-US" altLang="ko-KR" sz="1600" u="none" strike="noStrike" dirty="0">
                          <a:effectLst/>
                        </a:rPr>
                        <a:t>Getter / Setter </a:t>
                      </a:r>
                      <a:r>
                        <a:rPr lang="ko-KR" altLang="en-US" sz="1600" u="none" strike="noStrike" dirty="0">
                          <a:effectLst/>
                        </a:rPr>
                        <a:t>메소드를 선언하는 클래스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08308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BoardSearchDTO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u="none" strike="noStrike" dirty="0">
                          <a:effectLst/>
                        </a:rPr>
                        <a:t>게시판 검색 속성변수와 </a:t>
                      </a:r>
                      <a:r>
                        <a:rPr lang="en-US" altLang="ko-KR" sz="1600" u="none" strike="noStrike" dirty="0">
                          <a:effectLst/>
                        </a:rPr>
                        <a:t>Getter / Setter </a:t>
                      </a:r>
                      <a:r>
                        <a:rPr lang="ko-KR" altLang="en-US" sz="1600" u="none" strike="noStrike" dirty="0">
                          <a:effectLst/>
                        </a:rPr>
                        <a:t>메소드를 선언하는 클래스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9230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ERPDTO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u="none" strike="noStrike" dirty="0">
                          <a:effectLst/>
                        </a:rPr>
                        <a:t>전자제품 관련 속성변수와 </a:t>
                      </a:r>
                      <a:r>
                        <a:rPr lang="en-US" altLang="ko-KR" sz="1600" u="none" strike="noStrike" dirty="0">
                          <a:effectLst/>
                        </a:rPr>
                        <a:t>Getter / Setter </a:t>
                      </a:r>
                      <a:r>
                        <a:rPr lang="ko-KR" altLang="en-US" sz="1600" u="none" strike="noStrike" dirty="0">
                          <a:effectLst/>
                        </a:rPr>
                        <a:t>메소드를 선언하는 클래스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64824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ERPSearchDTO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u="none" strike="noStrike" dirty="0">
                          <a:effectLst/>
                        </a:rPr>
                        <a:t>전자제품 검색 속성변수와 </a:t>
                      </a:r>
                      <a:r>
                        <a:rPr lang="en-US" altLang="ko-KR" sz="1600" u="none" strike="noStrike" dirty="0">
                          <a:effectLst/>
                        </a:rPr>
                        <a:t>Getter / Setter </a:t>
                      </a:r>
                      <a:r>
                        <a:rPr lang="ko-KR" altLang="en-US" sz="1600" u="none" strike="noStrike" dirty="0">
                          <a:effectLst/>
                        </a:rPr>
                        <a:t>메소드를 선언하는 클래스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27311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36D607FF-E292-44B1-B1BE-8215BF77FC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1858" y="103745"/>
            <a:ext cx="541445" cy="541445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BCCF1C2A-A550-47C9-9E14-85E214D3C1E7}"/>
              </a:ext>
            </a:extLst>
          </p:cNvPr>
          <p:cNvSpPr/>
          <p:nvPr/>
        </p:nvSpPr>
        <p:spPr>
          <a:xfrm>
            <a:off x="612422" y="1127070"/>
            <a:ext cx="2020614" cy="40990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클래스 설계</a:t>
            </a:r>
          </a:p>
        </p:txBody>
      </p:sp>
    </p:spTree>
    <p:extLst>
      <p:ext uri="{BB962C8B-B14F-4D97-AF65-F5344CB8AC3E}">
        <p14:creationId xmlns:p14="http://schemas.microsoft.com/office/powerpoint/2010/main" val="36477336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0D0C4CB-C449-469E-AB46-A6A305822E91}"/>
              </a:ext>
            </a:extLst>
          </p:cNvPr>
          <p:cNvSpPr/>
          <p:nvPr/>
        </p:nvSpPr>
        <p:spPr>
          <a:xfrm>
            <a:off x="0" y="0"/>
            <a:ext cx="12192000" cy="74893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C9FFFAC-1336-46E9-9A1B-43686BAFE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1285"/>
            <a:ext cx="10515600" cy="627652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7. </a:t>
            </a:r>
            <a:r>
              <a:rPr lang="ko-KR" altLang="en-US" dirty="0"/>
              <a:t>기능 구현</a:t>
            </a:r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6C3E2B93-8D00-47DA-9D57-1D83A948A61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39214954"/>
              </p:ext>
            </p:extLst>
          </p:nvPr>
        </p:nvGraphicFramePr>
        <p:xfrm>
          <a:off x="612422" y="1898330"/>
          <a:ext cx="10958691" cy="386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60327">
                  <a:extLst>
                    <a:ext uri="{9D8B030D-6E8A-4147-A177-3AD203B41FA5}">
                      <a16:colId xmlns:a16="http://schemas.microsoft.com/office/drawing/2014/main" val="2468475115"/>
                    </a:ext>
                  </a:extLst>
                </a:gridCol>
                <a:gridCol w="7098364">
                  <a:extLst>
                    <a:ext uri="{9D8B030D-6E8A-4147-A177-3AD203B41FA5}">
                      <a16:colId xmlns:a16="http://schemas.microsoft.com/office/drawing/2014/main" val="29348043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 err="1">
                          <a:solidFill>
                            <a:schemeClr val="tx1"/>
                          </a:solidFill>
                        </a:rPr>
                        <a:t>BoardService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BoardServiceImpl</a:t>
                      </a:r>
                      <a:r>
                        <a:rPr lang="ko-KR" altLang="en-US" sz="16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의 </a:t>
                      </a:r>
                      <a:r>
                        <a:rPr lang="ko-KR" altLang="en-US" sz="1600" b="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메소드목록을</a:t>
                      </a:r>
                      <a:r>
                        <a:rPr lang="ko-KR" altLang="en-US" sz="16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 규정한다</a:t>
                      </a:r>
                      <a:r>
                        <a:rPr lang="en-US" altLang="ko-KR" sz="16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endParaRPr lang="en-US" altLang="ko-KR" sz="16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21046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BoardServiceImpl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u="none" strike="noStrike" dirty="0">
                          <a:effectLst/>
                        </a:rPr>
                        <a:t>DAO</a:t>
                      </a:r>
                      <a:r>
                        <a:rPr lang="ko-KR" altLang="en-US" sz="1600" u="none" strike="noStrike" dirty="0">
                          <a:effectLst/>
                        </a:rPr>
                        <a:t>클래스의 메소드를 호출하기 위해 속성변수에 </a:t>
                      </a:r>
                      <a:r>
                        <a:rPr lang="en-US" altLang="ko-KR" sz="1600" u="none" strike="noStrike" dirty="0">
                          <a:effectLst/>
                        </a:rPr>
                        <a:t>DAO</a:t>
                      </a:r>
                      <a:r>
                        <a:rPr lang="ko-KR" altLang="en-US" sz="1600" u="none" strike="noStrike" dirty="0">
                          <a:effectLst/>
                        </a:rPr>
                        <a:t>클래스를 </a:t>
                      </a:r>
                      <a:r>
                        <a:rPr lang="ko-KR" altLang="en-US" sz="1600" u="none" strike="noStrike" dirty="0" err="1">
                          <a:effectLst/>
                        </a:rPr>
                        <a:t>객체화하여</a:t>
                      </a:r>
                      <a:r>
                        <a:rPr lang="ko-KR" altLang="en-US" sz="1600" u="none" strike="noStrike" dirty="0">
                          <a:effectLst/>
                        </a:rPr>
                        <a:t> 저장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76422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ERPService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u="none" strike="noStrike" dirty="0" err="1">
                          <a:effectLst/>
                        </a:rPr>
                        <a:t>ERPServiceImpl</a:t>
                      </a:r>
                      <a:r>
                        <a:rPr lang="ko-KR" altLang="en-US" sz="1600" u="none" strike="noStrike" dirty="0">
                          <a:effectLst/>
                        </a:rPr>
                        <a:t>의 </a:t>
                      </a:r>
                      <a:r>
                        <a:rPr lang="ko-KR" altLang="en-US" sz="1600" u="none" strike="noStrike" dirty="0" err="1">
                          <a:effectLst/>
                        </a:rPr>
                        <a:t>메소드목록을</a:t>
                      </a:r>
                      <a:r>
                        <a:rPr lang="ko-KR" altLang="en-US" sz="1600" u="none" strike="noStrike" dirty="0">
                          <a:effectLst/>
                        </a:rPr>
                        <a:t> 규정한다</a:t>
                      </a:r>
                      <a:r>
                        <a:rPr lang="en-US" altLang="ko-KR" sz="1600" u="none" strike="noStrike" dirty="0">
                          <a:effectLst/>
                        </a:rPr>
                        <a:t>.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55476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ERPServiceImpl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u="none" strike="noStrike" dirty="0">
                          <a:effectLst/>
                        </a:rPr>
                        <a:t>DAO</a:t>
                      </a:r>
                      <a:r>
                        <a:rPr lang="ko-KR" altLang="en-US" sz="1600" u="none" strike="noStrike" dirty="0">
                          <a:effectLst/>
                        </a:rPr>
                        <a:t>클래스의 메소드를 호출하기 위해 속성변수에 </a:t>
                      </a:r>
                      <a:r>
                        <a:rPr lang="en-US" altLang="ko-KR" sz="1600" u="none" strike="noStrike" dirty="0">
                          <a:effectLst/>
                        </a:rPr>
                        <a:t>DAO</a:t>
                      </a:r>
                      <a:r>
                        <a:rPr lang="ko-KR" altLang="en-US" sz="1600" u="none" strike="noStrike" dirty="0">
                          <a:effectLst/>
                        </a:rPr>
                        <a:t>클래스를 </a:t>
                      </a:r>
                      <a:r>
                        <a:rPr lang="ko-KR" altLang="en-US" sz="1600" u="none" strike="noStrike" dirty="0" err="1">
                          <a:effectLst/>
                        </a:rPr>
                        <a:t>객체화하여</a:t>
                      </a:r>
                      <a:r>
                        <a:rPr lang="ko-KR" altLang="en-US" sz="1600" u="none" strike="noStrike" dirty="0">
                          <a:effectLst/>
                        </a:rPr>
                        <a:t> 저장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33167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BoardValidator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en-US" altLang="ko-KR" sz="18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BoardDTO</a:t>
                      </a:r>
                      <a:r>
                        <a:rPr lang="en-US" altLang="ko-KR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객체에 저장된 데이터의 유효성 체크할 </a:t>
                      </a:r>
                      <a:r>
                        <a:rPr lang="en-US" altLang="ko-KR" sz="18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BoardValidator</a:t>
                      </a:r>
                      <a:r>
                        <a:rPr lang="en-US" altLang="ko-KR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클래스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07385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ERPValidator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en-US" altLang="ko-KR" sz="16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ERPDTO </a:t>
                      </a:r>
                      <a:r>
                        <a:rPr lang="ko-KR" altLang="en-US" sz="16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객체에 저장된 데이터의 유효성 체크할 </a:t>
                      </a:r>
                      <a:r>
                        <a:rPr lang="en-US" altLang="ko-KR" sz="16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BoardValidator</a:t>
                      </a:r>
                      <a:r>
                        <a:rPr lang="en-US" altLang="ko-KR" sz="16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6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클래스</a:t>
                      </a:r>
                      <a:endParaRPr lang="ko-KR" altLang="en-US" sz="18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55355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FileUpLoad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6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파일업로드</a:t>
                      </a:r>
                      <a:r>
                        <a:rPr lang="ko-KR" altLang="en-US" sz="16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관련 메소드를 제공하는 </a:t>
                      </a:r>
                      <a:r>
                        <a:rPr lang="en-US" altLang="ko-KR" sz="16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FileUpLoad</a:t>
                      </a:r>
                      <a:r>
                        <a:rPr lang="en-US" altLang="ko-KR" sz="16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6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클래스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613381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MvcConfiguration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SessionInterceptor</a:t>
                      </a:r>
                      <a:r>
                        <a:rPr lang="en-US" altLang="ko-KR" sz="16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6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클래스를 </a:t>
                      </a:r>
                      <a:r>
                        <a:rPr lang="en-US" altLang="ko-KR" sz="16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6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인터셉터</a:t>
                      </a:r>
                      <a:r>
                        <a:rPr lang="en-US" altLang="ko-KR" sz="16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r>
                        <a:rPr lang="ko-KR" altLang="en-US" sz="16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로 등록하기 위한 </a:t>
                      </a:r>
                      <a:r>
                        <a:rPr lang="en-US" altLang="ko-KR" sz="16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MvcConfiguration</a:t>
                      </a:r>
                      <a:r>
                        <a:rPr lang="en-US" altLang="ko-KR" sz="16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6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클래스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0830872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203ADA90-18E1-4C7E-97E6-633143AA6B58}"/>
              </a:ext>
            </a:extLst>
          </p:cNvPr>
          <p:cNvSpPr/>
          <p:nvPr/>
        </p:nvSpPr>
        <p:spPr>
          <a:xfrm>
            <a:off x="612422" y="1118681"/>
            <a:ext cx="2020614" cy="40990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클래스 설계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F5B514E-74C6-4BFE-98C4-7D3A4FED6C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1858" y="103745"/>
            <a:ext cx="541445" cy="541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2272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0D0C4CB-C449-469E-AB46-A6A305822E91}"/>
              </a:ext>
            </a:extLst>
          </p:cNvPr>
          <p:cNvSpPr/>
          <p:nvPr/>
        </p:nvSpPr>
        <p:spPr>
          <a:xfrm>
            <a:off x="0" y="0"/>
            <a:ext cx="12192000" cy="74893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C9FFFAC-1336-46E9-9A1B-43686BAFE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1285"/>
            <a:ext cx="10515600" cy="627652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7. </a:t>
            </a:r>
            <a:r>
              <a:rPr lang="ko-KR" altLang="en-US" dirty="0"/>
              <a:t>기능 구현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03ADA90-18E1-4C7E-97E6-633143AA6B58}"/>
              </a:ext>
            </a:extLst>
          </p:cNvPr>
          <p:cNvSpPr/>
          <p:nvPr/>
        </p:nvSpPr>
        <p:spPr>
          <a:xfrm>
            <a:off x="838200" y="1324303"/>
            <a:ext cx="2020614" cy="40990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JSP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84444DB3-C271-4A28-A0FD-6DA793D713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70725" y="3122793"/>
            <a:ext cx="7724683" cy="1655618"/>
          </a:xfrm>
          <a:ln>
            <a:noFill/>
          </a:ln>
        </p:spPr>
        <p:txBody>
          <a:bodyPr>
            <a:normAutofit/>
          </a:bodyPr>
          <a:lstStyle/>
          <a:p>
            <a:r>
              <a:rPr lang="ko-KR" altLang="en-US" sz="5400" dirty="0">
                <a:latin typeface="굴림" panose="020B0600000101010101" pitchFamily="50" charset="-127"/>
              </a:rPr>
              <a:t> 기능 구현 중입니다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B39620E-0B17-440D-8090-D87C5E28D8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1858" y="103745"/>
            <a:ext cx="541445" cy="541445"/>
          </a:xfrm>
          <a:prstGeom prst="rect">
            <a:avLst/>
          </a:prstGeom>
        </p:spPr>
      </p:pic>
      <p:pic>
        <p:nvPicPr>
          <p:cNvPr id="11" name="그래픽 10" descr="시계">
            <a:extLst>
              <a:ext uri="{FF2B5EF4-FFF2-40B4-BE49-F238E27FC236}">
                <a16:creationId xmlns:a16="http://schemas.microsoft.com/office/drawing/2014/main" id="{921D155D-07EC-4815-B7AF-0C741BA7BD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78998" y="2643869"/>
            <a:ext cx="561703" cy="561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615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0D0C4CB-C449-469E-AB46-A6A305822E91}"/>
              </a:ext>
            </a:extLst>
          </p:cNvPr>
          <p:cNvSpPr/>
          <p:nvPr/>
        </p:nvSpPr>
        <p:spPr>
          <a:xfrm>
            <a:off x="0" y="0"/>
            <a:ext cx="12192000" cy="74893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C9FFFAC-1336-46E9-9A1B-43686BAFE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1285"/>
            <a:ext cx="10515600" cy="627652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7. </a:t>
            </a:r>
            <a:r>
              <a:rPr lang="ko-KR" altLang="en-US" dirty="0"/>
              <a:t>기능 구현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03ADA90-18E1-4C7E-97E6-633143AA6B58}"/>
              </a:ext>
            </a:extLst>
          </p:cNvPr>
          <p:cNvSpPr/>
          <p:nvPr/>
        </p:nvSpPr>
        <p:spPr>
          <a:xfrm>
            <a:off x="838200" y="1324303"/>
            <a:ext cx="2020614" cy="40990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메서드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DB739BD8-B0AF-418E-BA39-AA2B7E14D4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70725" y="3122793"/>
            <a:ext cx="7724683" cy="1655618"/>
          </a:xfrm>
          <a:ln>
            <a:noFill/>
          </a:ln>
        </p:spPr>
        <p:txBody>
          <a:bodyPr>
            <a:normAutofit/>
          </a:bodyPr>
          <a:lstStyle/>
          <a:p>
            <a:r>
              <a:rPr lang="ko-KR" altLang="en-US" sz="5400" dirty="0">
                <a:latin typeface="굴림" panose="020B0600000101010101" pitchFamily="50" charset="-127"/>
              </a:rPr>
              <a:t> 기능 구현 중입니다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829623E-A277-46AA-A273-0E86229A2F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1858" y="103745"/>
            <a:ext cx="541445" cy="541445"/>
          </a:xfrm>
          <a:prstGeom prst="rect">
            <a:avLst/>
          </a:prstGeom>
        </p:spPr>
      </p:pic>
      <p:pic>
        <p:nvPicPr>
          <p:cNvPr id="12" name="그래픽 11" descr="시계">
            <a:extLst>
              <a:ext uri="{FF2B5EF4-FFF2-40B4-BE49-F238E27FC236}">
                <a16:creationId xmlns:a16="http://schemas.microsoft.com/office/drawing/2014/main" id="{B92D7D21-4B35-4311-A7D8-5B5EE3272B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78998" y="2643869"/>
            <a:ext cx="561703" cy="561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10666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0D0C4CB-C449-469E-AB46-A6A305822E91}"/>
              </a:ext>
            </a:extLst>
          </p:cNvPr>
          <p:cNvSpPr/>
          <p:nvPr/>
        </p:nvSpPr>
        <p:spPr>
          <a:xfrm>
            <a:off x="0" y="0"/>
            <a:ext cx="12192000" cy="74893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C9FFFAC-1336-46E9-9A1B-43686BAFE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1285"/>
            <a:ext cx="10515600" cy="627652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8. </a:t>
            </a:r>
            <a:r>
              <a:rPr lang="ko-KR" altLang="en-US" dirty="0"/>
              <a:t>기능 구현 중</a:t>
            </a:r>
            <a:r>
              <a:rPr lang="en-US" altLang="ko-KR" dirty="0"/>
              <a:t>...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05A5DCB-05F0-4D56-B50C-D9B588CCAA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70725" y="3122793"/>
            <a:ext cx="7724683" cy="1655618"/>
          </a:xfrm>
          <a:ln>
            <a:noFill/>
          </a:ln>
        </p:spPr>
        <p:txBody>
          <a:bodyPr>
            <a:normAutofit/>
          </a:bodyPr>
          <a:lstStyle/>
          <a:p>
            <a:r>
              <a:rPr lang="ko-KR" altLang="en-US" sz="5400" dirty="0">
                <a:latin typeface="굴림" panose="020B0600000101010101" pitchFamily="50" charset="-127"/>
              </a:rPr>
              <a:t> 기능 구현 중입니다</a:t>
            </a:r>
          </a:p>
        </p:txBody>
      </p:sp>
      <p:pic>
        <p:nvPicPr>
          <p:cNvPr id="7" name="그래픽 6" descr="시계">
            <a:extLst>
              <a:ext uri="{FF2B5EF4-FFF2-40B4-BE49-F238E27FC236}">
                <a16:creationId xmlns:a16="http://schemas.microsoft.com/office/drawing/2014/main" id="{6D724621-A6DF-42BD-AA11-1D6B916C00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78998" y="2643869"/>
            <a:ext cx="561703" cy="561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71516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0D0C4CB-C449-469E-AB46-A6A305822E91}"/>
              </a:ext>
            </a:extLst>
          </p:cNvPr>
          <p:cNvSpPr/>
          <p:nvPr/>
        </p:nvSpPr>
        <p:spPr>
          <a:xfrm>
            <a:off x="0" y="0"/>
            <a:ext cx="12192000" cy="74893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C9FFFAC-1336-46E9-9A1B-43686BAFE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1285"/>
            <a:ext cx="10515600" cy="627652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9. </a:t>
            </a:r>
            <a:r>
              <a:rPr lang="ko-KR" altLang="en-US" dirty="0"/>
              <a:t>시연회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05A5DCB-05F0-4D56-B50C-D9B588CCAA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90917" y="3111504"/>
            <a:ext cx="7724683" cy="1655618"/>
          </a:xfrm>
          <a:ln>
            <a:noFill/>
          </a:ln>
        </p:spPr>
        <p:txBody>
          <a:bodyPr>
            <a:normAutofit/>
          </a:bodyPr>
          <a:lstStyle/>
          <a:p>
            <a:r>
              <a:rPr lang="ko-KR" altLang="en-US" sz="5400" dirty="0">
                <a:latin typeface="굴림" panose="020B0600000101010101" pitchFamily="50" charset="-127"/>
              </a:rPr>
              <a:t> 추후 예정입니다</a:t>
            </a:r>
          </a:p>
        </p:txBody>
      </p:sp>
      <p:pic>
        <p:nvPicPr>
          <p:cNvPr id="6" name="그래픽 5" descr="질문 RTL">
            <a:extLst>
              <a:ext uri="{FF2B5EF4-FFF2-40B4-BE49-F238E27FC236}">
                <a16:creationId xmlns:a16="http://schemas.microsoft.com/office/drawing/2014/main" id="{81947193-14C4-44C5-8B25-EB2B9E9E14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63887" y="2531944"/>
            <a:ext cx="556710" cy="556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13641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0D0C4CB-C449-469E-AB46-A6A305822E91}"/>
              </a:ext>
            </a:extLst>
          </p:cNvPr>
          <p:cNvSpPr/>
          <p:nvPr/>
        </p:nvSpPr>
        <p:spPr>
          <a:xfrm>
            <a:off x="0" y="0"/>
            <a:ext cx="12192000" cy="74893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C9FFFAC-1336-46E9-9A1B-43686BAFE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1285"/>
            <a:ext cx="10515600" cy="627652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끝마침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05A5DCB-05F0-4D56-B50C-D9B588CCAA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36611" y="2843402"/>
            <a:ext cx="6518777" cy="1655618"/>
          </a:xfrm>
          <a:ln>
            <a:noFill/>
          </a:ln>
        </p:spPr>
        <p:txBody>
          <a:bodyPr>
            <a:normAutofit fontScale="92500"/>
          </a:bodyPr>
          <a:lstStyle/>
          <a:p>
            <a:r>
              <a:rPr lang="ko-KR" altLang="en-US" sz="8800" dirty="0">
                <a:latin typeface="굴림" panose="020B0600000101010101" pitchFamily="50" charset="-127"/>
              </a:rPr>
              <a:t> 감사합니다</a:t>
            </a:r>
            <a:r>
              <a:rPr lang="en-US" altLang="ko-KR" sz="8800" dirty="0">
                <a:latin typeface="굴림" panose="020B0600000101010101" pitchFamily="50" charset="-127"/>
              </a:rPr>
              <a:t>!</a:t>
            </a:r>
            <a:endParaRPr lang="ko-KR" altLang="en-US" sz="6600" dirty="0">
              <a:latin typeface="굴림" panose="020B0600000101010101" pitchFamily="50" charset="-127"/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3733931F-914D-4D16-9649-9A1514404B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4905" y="0"/>
            <a:ext cx="680440" cy="680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03136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0D0C4CB-C449-469E-AB46-A6A305822E91}"/>
              </a:ext>
            </a:extLst>
          </p:cNvPr>
          <p:cNvSpPr/>
          <p:nvPr/>
        </p:nvSpPr>
        <p:spPr>
          <a:xfrm>
            <a:off x="0" y="0"/>
            <a:ext cx="12192000" cy="74893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C9FFFAC-1336-46E9-9A1B-43686BAFE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1285"/>
            <a:ext cx="10515600" cy="627652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2. </a:t>
            </a:r>
            <a:r>
              <a:rPr lang="ko-KR" altLang="en-US" dirty="0"/>
              <a:t>프로젝트 개요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05A5DCB-05F0-4D56-B50C-D9B588CCAA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73382"/>
            <a:ext cx="10515600" cy="1655618"/>
          </a:xfrm>
          <a:ln>
            <a:noFill/>
          </a:ln>
        </p:spPr>
        <p:txBody>
          <a:bodyPr>
            <a:normAutofit/>
          </a:bodyPr>
          <a:lstStyle/>
          <a:p>
            <a:r>
              <a:rPr lang="ko-KR" altLang="en-US" sz="2500" dirty="0">
                <a:latin typeface="굴림" panose="020B0600000101010101" pitchFamily="50" charset="-127"/>
              </a:rPr>
              <a:t>프로젝트 선택 동기</a:t>
            </a:r>
            <a:endParaRPr lang="en-US" altLang="ko-KR" sz="2500" dirty="0">
              <a:latin typeface="굴림" panose="020B0600000101010101" pitchFamily="50" charset="-127"/>
            </a:endParaRPr>
          </a:p>
          <a:p>
            <a:pPr>
              <a:buFontTx/>
              <a:buChar char="-"/>
            </a:pPr>
            <a:r>
              <a:rPr lang="ko-KR" altLang="en-US" sz="1600" dirty="0">
                <a:latin typeface="굴림" panose="020B0600000101010101" pitchFamily="50" charset="-127"/>
              </a:rPr>
              <a:t>기존의 재고관리 </a:t>
            </a:r>
            <a:r>
              <a:rPr lang="en-US" altLang="ko-KR" sz="1600" dirty="0">
                <a:latin typeface="굴림" panose="020B0600000101010101" pitchFamily="50" charset="-127"/>
              </a:rPr>
              <a:t>ERP </a:t>
            </a:r>
            <a:r>
              <a:rPr lang="ko-KR" altLang="en-US" sz="1600" dirty="0">
                <a:latin typeface="굴림" panose="020B0600000101010101" pitchFamily="50" charset="-127"/>
              </a:rPr>
              <a:t>시스템과는 차별화된 </a:t>
            </a:r>
            <a:r>
              <a:rPr lang="en-US" altLang="ko-KR" sz="1600" dirty="0">
                <a:latin typeface="굴림" panose="020B0600000101010101" pitchFamily="50" charset="-127"/>
              </a:rPr>
              <a:t>ERP</a:t>
            </a:r>
            <a:r>
              <a:rPr lang="ko-KR" altLang="en-US" sz="1600" dirty="0">
                <a:latin typeface="굴림" panose="020B0600000101010101" pitchFamily="50" charset="-127"/>
              </a:rPr>
              <a:t>를 구축하고자 다양한 통계자료와 차트를 활용하여 직관적인 </a:t>
            </a:r>
            <a:r>
              <a:rPr lang="en-US" altLang="ko-KR" sz="1600" dirty="0">
                <a:latin typeface="굴림" panose="020B0600000101010101" pitchFamily="50" charset="-127"/>
              </a:rPr>
              <a:t>ERP </a:t>
            </a:r>
            <a:r>
              <a:rPr lang="ko-KR" altLang="en-US" sz="1600" dirty="0">
                <a:latin typeface="굴림" panose="020B0600000101010101" pitchFamily="50" charset="-127"/>
              </a:rPr>
              <a:t>시스템을 만들어보고자 본 프로젝트를 선택하게 되었습니다</a:t>
            </a:r>
            <a:r>
              <a:rPr lang="en-US" altLang="ko-KR" sz="1600" dirty="0">
                <a:latin typeface="굴림" panose="020B0600000101010101" pitchFamily="50" charset="-127"/>
              </a:rPr>
              <a:t>. </a:t>
            </a:r>
            <a:endParaRPr lang="ko-KR" altLang="en-US" sz="1600" dirty="0">
              <a:latin typeface="굴림" panose="020B0600000101010101" pitchFamily="50" charset="-127"/>
            </a:endParaRP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6C82AF48-4344-447F-AB70-30D47440753C}"/>
              </a:ext>
            </a:extLst>
          </p:cNvPr>
          <p:cNvSpPr txBox="1">
            <a:spLocks/>
          </p:cNvSpPr>
          <p:nvPr/>
        </p:nvSpPr>
        <p:spPr>
          <a:xfrm>
            <a:off x="838200" y="3916218"/>
            <a:ext cx="10515600" cy="196424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500" dirty="0"/>
              <a:t>프로젝트 진행 목표</a:t>
            </a:r>
            <a:endParaRPr lang="en-US" altLang="ko-KR" sz="2500" dirty="0"/>
          </a:p>
          <a:p>
            <a:pPr>
              <a:buFontTx/>
              <a:buChar char="-"/>
            </a:pPr>
            <a:r>
              <a:rPr lang="ko-KR" altLang="en-US" sz="1600" dirty="0"/>
              <a:t>다양하고 세분화된 통합검색기능을 통해 사용자에게 편의성을 제공할 수 있는 재고관리 시스템 제공</a:t>
            </a:r>
            <a:endParaRPr lang="en-US" altLang="ko-KR" sz="1600" dirty="0"/>
          </a:p>
          <a:p>
            <a:pPr>
              <a:buFontTx/>
              <a:buChar char="-"/>
            </a:pPr>
            <a:r>
              <a:rPr lang="ko-KR" altLang="en-US" sz="1600" dirty="0"/>
              <a:t>게시판 기능 통해 사용자들 간의 원활한 의사소통 및 의사소통 형성과 연계된 재고관리 시스템 제공</a:t>
            </a:r>
            <a:endParaRPr lang="en-US" altLang="ko-KR" sz="1600" dirty="0"/>
          </a:p>
          <a:p>
            <a:pPr>
              <a:buFontTx/>
              <a:buChar char="-"/>
            </a:pPr>
            <a:r>
              <a:rPr lang="ko-KR" altLang="en-US" sz="1600" dirty="0"/>
              <a:t>사용자에게 개별 및 종합 통계 시스템들을 통한 직관적</a:t>
            </a:r>
            <a:r>
              <a:rPr lang="en-US" altLang="ko-KR" sz="1600" dirty="0"/>
              <a:t>, </a:t>
            </a:r>
            <a:r>
              <a:rPr lang="ko-KR" altLang="en-US" sz="1600" dirty="0"/>
              <a:t>시각적 자료 제공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2ED7504-95B8-4272-8202-634E1D2DD1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1715" y="3953164"/>
            <a:ext cx="341666" cy="34166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964FFE5-390E-4FE1-AE1B-B0B848219C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3243" y="1801090"/>
            <a:ext cx="415636" cy="41563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1EDA82D-DA89-48E0-89CF-E3A8F1A72F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3593" y="121285"/>
            <a:ext cx="498738" cy="498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5757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0D0C4CB-C449-469E-AB46-A6A305822E91}"/>
              </a:ext>
            </a:extLst>
          </p:cNvPr>
          <p:cNvSpPr/>
          <p:nvPr/>
        </p:nvSpPr>
        <p:spPr>
          <a:xfrm>
            <a:off x="0" y="0"/>
            <a:ext cx="12192000" cy="74893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C9FFFAC-1336-46E9-9A1B-43686BAFE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1285"/>
            <a:ext cx="10515600" cy="627652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적용기술 및 개발환경</a:t>
            </a:r>
          </a:p>
        </p:txBody>
      </p:sp>
      <p:graphicFrame>
        <p:nvGraphicFramePr>
          <p:cNvPr id="13" name="표 9">
            <a:extLst>
              <a:ext uri="{FF2B5EF4-FFF2-40B4-BE49-F238E27FC236}">
                <a16:creationId xmlns:a16="http://schemas.microsoft.com/office/drawing/2014/main" id="{F0199CB1-E462-4972-9562-B027CFE59A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1529433"/>
              </p:ext>
            </p:extLst>
          </p:nvPr>
        </p:nvGraphicFramePr>
        <p:xfrm>
          <a:off x="1206136" y="1059304"/>
          <a:ext cx="9779728" cy="540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89864">
                  <a:extLst>
                    <a:ext uri="{9D8B030D-6E8A-4147-A177-3AD203B41FA5}">
                      <a16:colId xmlns:a16="http://schemas.microsoft.com/office/drawing/2014/main" val="344870840"/>
                    </a:ext>
                  </a:extLst>
                </a:gridCol>
                <a:gridCol w="4889864">
                  <a:extLst>
                    <a:ext uri="{9D8B030D-6E8A-4147-A177-3AD203B41FA5}">
                      <a16:colId xmlns:a16="http://schemas.microsoft.com/office/drawing/2014/main" val="3269795540"/>
                    </a:ext>
                  </a:extLst>
                </a:gridCol>
              </a:tblGrid>
              <a:tr h="540000">
                <a:tc rowSpan="6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활용 기술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6684557"/>
                  </a:ext>
                </a:extLst>
              </a:tr>
              <a:tr h="1260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언어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개발 툴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: Eclipse, Visual Studio Code,</a:t>
                      </a:r>
                    </a:p>
                    <a:p>
                      <a:pPr algn="l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JAVA, JavaScript, CSS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0193785"/>
                  </a:ext>
                </a:extLst>
              </a:tr>
              <a:tr h="540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개발 환경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0673034"/>
                  </a:ext>
                </a:extLst>
              </a:tr>
              <a:tr h="1260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OS : Windows 10 Pro</a:t>
                      </a:r>
                    </a:p>
                    <a:p>
                      <a:pPr algn="l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Service : Apache Tomcat</a:t>
                      </a:r>
                    </a:p>
                    <a:p>
                      <a:pPr algn="l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Framework : Spring, </a:t>
                      </a:r>
                      <a:r>
                        <a:rPr lang="en-US" altLang="ko-KR" dirty="0" err="1">
                          <a:solidFill>
                            <a:schemeClr val="tx1"/>
                          </a:solidFill>
                        </a:rPr>
                        <a:t>MyBatis</a:t>
                      </a:r>
                      <a:endParaRPr lang="en-US" altLang="ko-KR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데이터베이스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: Oracle 11g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979721"/>
                  </a:ext>
                </a:extLst>
              </a:tr>
              <a:tr h="540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사용 도구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2121534"/>
                  </a:ext>
                </a:extLst>
              </a:tr>
              <a:tr h="1260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개발도구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: Eclipse, Visual Studio, Maven,</a:t>
                      </a:r>
                    </a:p>
                    <a:p>
                      <a:pPr algn="l" latinLnBrk="1"/>
                      <a:r>
                        <a:rPr lang="en-US" altLang="ko-KR" dirty="0" err="1">
                          <a:solidFill>
                            <a:schemeClr val="tx1"/>
                          </a:solidFill>
                        </a:rPr>
                        <a:t>SQLGate</a:t>
                      </a:r>
                      <a:endParaRPr lang="en-US" altLang="ko-KR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형상 관리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: Git, GitHub</a:t>
                      </a:r>
                    </a:p>
                    <a:p>
                      <a:pPr algn="l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기타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: Excel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98690614"/>
                  </a:ext>
                </a:extLst>
              </a:tr>
            </a:tbl>
          </a:graphicData>
        </a:graphic>
      </p:graphicFrame>
      <p:pic>
        <p:nvPicPr>
          <p:cNvPr id="46" name="그림 45">
            <a:extLst>
              <a:ext uri="{FF2B5EF4-FFF2-40B4-BE49-F238E27FC236}">
                <a16:creationId xmlns:a16="http://schemas.microsoft.com/office/drawing/2014/main" id="{18D86F2C-6C76-486A-8266-C99CA21710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178" y="1075346"/>
            <a:ext cx="1071563" cy="1071563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D8222057-EF5B-447E-86F6-EA05D80A24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2080" y="1153551"/>
            <a:ext cx="915152" cy="915152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8F79AFF7-50A3-48DB-83FC-7434D0C919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8839" y="1171755"/>
            <a:ext cx="993358" cy="993358"/>
          </a:xfrm>
          <a:prstGeom prst="rect">
            <a:avLst/>
          </a:prstGeom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CD32D99E-67CC-4C3E-91BA-CB11DEF66D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7959" y="2146909"/>
            <a:ext cx="1071563" cy="1071563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58D853B1-3F6E-4F63-B273-AC45A9E039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4128" y="2055553"/>
            <a:ext cx="1293275" cy="1293275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4115B5AF-11A0-439B-918C-DC1749BEE3A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2922" y="4814285"/>
            <a:ext cx="1377779" cy="1246264"/>
          </a:xfrm>
          <a:prstGeom prst="rect">
            <a:avLst/>
          </a:prstGeom>
        </p:spPr>
      </p:pic>
      <p:pic>
        <p:nvPicPr>
          <p:cNvPr id="60" name="그림 59">
            <a:extLst>
              <a:ext uri="{FF2B5EF4-FFF2-40B4-BE49-F238E27FC236}">
                <a16:creationId xmlns:a16="http://schemas.microsoft.com/office/drawing/2014/main" id="{40361D12-402C-4854-80A9-4155F3833B6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8786" y="3729081"/>
            <a:ext cx="1625342" cy="848393"/>
          </a:xfrm>
          <a:prstGeom prst="rect">
            <a:avLst/>
          </a:prstGeom>
        </p:spPr>
      </p:pic>
      <p:pic>
        <p:nvPicPr>
          <p:cNvPr id="62" name="그림 61">
            <a:extLst>
              <a:ext uri="{FF2B5EF4-FFF2-40B4-BE49-F238E27FC236}">
                <a16:creationId xmlns:a16="http://schemas.microsoft.com/office/drawing/2014/main" id="{8DD7C2F4-B46E-43F3-83EB-9D78C86BB61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6852" y="3703628"/>
            <a:ext cx="1369584" cy="354042"/>
          </a:xfrm>
          <a:prstGeom prst="rect">
            <a:avLst/>
          </a:prstGeom>
        </p:spPr>
      </p:pic>
      <p:pic>
        <p:nvPicPr>
          <p:cNvPr id="64" name="그림 63">
            <a:extLst>
              <a:ext uri="{FF2B5EF4-FFF2-40B4-BE49-F238E27FC236}">
                <a16:creationId xmlns:a16="http://schemas.microsoft.com/office/drawing/2014/main" id="{B8762F28-D245-4AB4-8959-0A22E2E8D39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8469" y="3940638"/>
            <a:ext cx="1412345" cy="658807"/>
          </a:xfrm>
          <a:prstGeom prst="rect">
            <a:avLst/>
          </a:prstGeom>
        </p:spPr>
      </p:pic>
      <p:pic>
        <p:nvPicPr>
          <p:cNvPr id="68" name="그림 67">
            <a:extLst>
              <a:ext uri="{FF2B5EF4-FFF2-40B4-BE49-F238E27FC236}">
                <a16:creationId xmlns:a16="http://schemas.microsoft.com/office/drawing/2014/main" id="{BE412341-A1B8-4731-B68D-606EB47C785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2205" y="5131705"/>
            <a:ext cx="1278987" cy="852658"/>
          </a:xfrm>
          <a:prstGeom prst="rect">
            <a:avLst/>
          </a:prstGeom>
        </p:spPr>
      </p:pic>
      <p:pic>
        <p:nvPicPr>
          <p:cNvPr id="70" name="그림 69">
            <a:extLst>
              <a:ext uri="{FF2B5EF4-FFF2-40B4-BE49-F238E27FC236}">
                <a16:creationId xmlns:a16="http://schemas.microsoft.com/office/drawing/2014/main" id="{A23A6151-940F-4E03-9F54-99D2CD2ED53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8470" y="3523774"/>
            <a:ext cx="1265979" cy="406069"/>
          </a:xfrm>
          <a:prstGeom prst="rect">
            <a:avLst/>
          </a:prstGeom>
        </p:spPr>
      </p:pic>
      <p:pic>
        <p:nvPicPr>
          <p:cNvPr id="72" name="그림 71">
            <a:extLst>
              <a:ext uri="{FF2B5EF4-FFF2-40B4-BE49-F238E27FC236}">
                <a16:creationId xmlns:a16="http://schemas.microsoft.com/office/drawing/2014/main" id="{E26C110B-E252-4197-B569-C643EB1AB96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2138" y="4310114"/>
            <a:ext cx="940118" cy="491394"/>
          </a:xfrm>
          <a:prstGeom prst="rect">
            <a:avLst/>
          </a:prstGeom>
        </p:spPr>
      </p:pic>
      <p:pic>
        <p:nvPicPr>
          <p:cNvPr id="76" name="그림 75">
            <a:extLst>
              <a:ext uri="{FF2B5EF4-FFF2-40B4-BE49-F238E27FC236}">
                <a16:creationId xmlns:a16="http://schemas.microsoft.com/office/drawing/2014/main" id="{E3893936-FA8E-4B73-A11D-013C851852E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9100" y="5230973"/>
            <a:ext cx="1369584" cy="770391"/>
          </a:xfrm>
          <a:prstGeom prst="rect">
            <a:avLst/>
          </a:prstGeom>
        </p:spPr>
      </p:pic>
      <p:pic>
        <p:nvPicPr>
          <p:cNvPr id="78" name="그림 77">
            <a:extLst>
              <a:ext uri="{FF2B5EF4-FFF2-40B4-BE49-F238E27FC236}">
                <a16:creationId xmlns:a16="http://schemas.microsoft.com/office/drawing/2014/main" id="{19C2D6FD-3C2B-4745-A4C1-4F6C75AEDDA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4601" y="1342871"/>
            <a:ext cx="725832" cy="725832"/>
          </a:xfrm>
          <a:prstGeom prst="rect">
            <a:avLst/>
          </a:prstGeom>
        </p:spPr>
      </p:pic>
      <p:pic>
        <p:nvPicPr>
          <p:cNvPr id="80" name="그림 79">
            <a:extLst>
              <a:ext uri="{FF2B5EF4-FFF2-40B4-BE49-F238E27FC236}">
                <a16:creationId xmlns:a16="http://schemas.microsoft.com/office/drawing/2014/main" id="{0DACC318-87B6-4902-9C95-5986029BDED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5763" y="2475480"/>
            <a:ext cx="1723289" cy="952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7354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0D0C4CB-C449-469E-AB46-A6A305822E91}"/>
              </a:ext>
            </a:extLst>
          </p:cNvPr>
          <p:cNvSpPr/>
          <p:nvPr/>
        </p:nvSpPr>
        <p:spPr>
          <a:xfrm>
            <a:off x="0" y="0"/>
            <a:ext cx="12192000" cy="74893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C9FFFAC-1336-46E9-9A1B-43686BAFE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1285"/>
            <a:ext cx="10515600" cy="627652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4. </a:t>
            </a:r>
            <a:r>
              <a:rPr lang="ko-KR" altLang="en-US" dirty="0"/>
              <a:t>데이터베이스 설계서</a:t>
            </a:r>
            <a:r>
              <a:rPr lang="en-US" altLang="ko-KR" dirty="0"/>
              <a:t>(ERD)</a:t>
            </a:r>
            <a:endParaRPr lang="ko-KR" altLang="en-US" dirty="0"/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52EEE2D9-1FC9-4E40-A383-1798D6F1C1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21879" y="1260542"/>
            <a:ext cx="2199065" cy="4916421"/>
          </a:xfrm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u"/>
            </a:pPr>
            <a:r>
              <a:rPr lang="ko-KR" altLang="en-US" sz="1400" dirty="0"/>
              <a:t>데이터 베이스 설명</a:t>
            </a:r>
            <a:r>
              <a:rPr lang="en-US" altLang="ko-KR" sz="1400" dirty="0"/>
              <a:t>: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ko-KR" altLang="en-US" sz="1400" dirty="0"/>
              <a:t>총 </a:t>
            </a:r>
            <a:r>
              <a:rPr lang="en-US" altLang="ko-KR" sz="1400" dirty="0"/>
              <a:t>25 </a:t>
            </a:r>
            <a:r>
              <a:rPr lang="ko-KR" altLang="en-US" sz="1400" dirty="0"/>
              <a:t>테이블로 구성</a:t>
            </a:r>
            <a:endParaRPr lang="en-US" altLang="ko-KR" sz="1400" dirty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ko-KR" altLang="en-US" sz="1400" dirty="0"/>
              <a:t>카테고리별로 분류하여 대분류 구성</a:t>
            </a:r>
            <a:endParaRPr lang="en-US" altLang="ko-KR" sz="1400" dirty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ko-KR" altLang="en-US" sz="1400" dirty="0"/>
              <a:t>가전 속성 테이블</a:t>
            </a:r>
            <a:br>
              <a:rPr lang="en-US" altLang="ko-KR" sz="1400" dirty="0"/>
            </a:br>
            <a:r>
              <a:rPr lang="en-US" altLang="ko-KR" sz="1400" dirty="0"/>
              <a:t>,TV </a:t>
            </a:r>
            <a:r>
              <a:rPr lang="ko-KR" altLang="en-US" sz="1400" dirty="0"/>
              <a:t>속성 테이블</a:t>
            </a:r>
            <a:br>
              <a:rPr lang="en-US" altLang="ko-KR" sz="1400" dirty="0"/>
            </a:br>
            <a:r>
              <a:rPr lang="en-US" altLang="ko-KR" sz="1400" dirty="0"/>
              <a:t>,PC</a:t>
            </a:r>
            <a:r>
              <a:rPr lang="ko-KR" altLang="en-US" sz="1400" dirty="0"/>
              <a:t> 속성 테이블</a:t>
            </a:r>
            <a:r>
              <a:rPr lang="en-US" altLang="ko-KR" sz="1400" dirty="0"/>
              <a:t> </a:t>
            </a:r>
            <a:br>
              <a:rPr lang="en-US" altLang="ko-KR" sz="1400" dirty="0"/>
            </a:br>
            <a:r>
              <a:rPr lang="en-US" altLang="ko-KR" sz="1400" dirty="0"/>
              <a:t>,</a:t>
            </a:r>
            <a:r>
              <a:rPr lang="ko-KR" altLang="en-US" sz="1400" dirty="0"/>
              <a:t>모바일 속성 테이블</a:t>
            </a:r>
            <a:br>
              <a:rPr lang="en-US" altLang="ko-KR" sz="1400" dirty="0"/>
            </a:br>
            <a:r>
              <a:rPr lang="en-US" altLang="ko-KR" sz="1400" dirty="0"/>
              <a:t>,</a:t>
            </a:r>
            <a:r>
              <a:rPr lang="ko-KR" altLang="en-US" sz="1400" dirty="0"/>
              <a:t>공통속성 테이블</a:t>
            </a:r>
            <a:r>
              <a:rPr lang="en-US" altLang="ko-KR" sz="1400" dirty="0"/>
              <a:t> </a:t>
            </a:r>
            <a:br>
              <a:rPr lang="en-US" altLang="ko-KR" sz="1400" dirty="0"/>
            </a:br>
            <a:r>
              <a:rPr lang="en-US" altLang="ko-KR" sz="1400" dirty="0"/>
              <a:t>,</a:t>
            </a:r>
            <a:r>
              <a:rPr lang="ko-KR" altLang="en-US" sz="1400" dirty="0"/>
              <a:t>게시판 테이블 등으로 분류</a:t>
            </a:r>
            <a:endParaRPr lang="en-US" altLang="ko-KR" sz="1400" dirty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ko-KR" altLang="en-US" sz="1400" dirty="0"/>
              <a:t>각 속성테이블</a:t>
            </a:r>
            <a:r>
              <a:rPr lang="en-US" altLang="ko-KR" sz="1400" dirty="0"/>
              <a:t>(</a:t>
            </a:r>
            <a:r>
              <a:rPr lang="ko-KR" altLang="en-US" sz="1400" dirty="0"/>
              <a:t>대분류</a:t>
            </a:r>
            <a:r>
              <a:rPr lang="en-US" altLang="ko-KR" sz="1400" dirty="0"/>
              <a:t>)</a:t>
            </a:r>
            <a:r>
              <a:rPr lang="ko-KR" altLang="en-US" sz="1400" dirty="0"/>
              <a:t> 하위에 중분류 소분류 테이블</a:t>
            </a:r>
            <a:endParaRPr lang="en-US" altLang="ko-KR" sz="1400" dirty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ko-KR" altLang="en-US" sz="1400" dirty="0"/>
              <a:t>재고관리를 위한 입고</a:t>
            </a:r>
            <a:r>
              <a:rPr lang="en-US" altLang="ko-KR" sz="1400" dirty="0"/>
              <a:t>, </a:t>
            </a:r>
            <a:r>
              <a:rPr lang="ko-KR" altLang="en-US" sz="1400" dirty="0"/>
              <a:t>출고 테이블</a:t>
            </a:r>
            <a:endParaRPr lang="en-US" altLang="ko-KR" sz="1400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9A9E754-8A4D-47D4-B324-D86178CEA8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4268" y="125641"/>
            <a:ext cx="623296" cy="62329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3AB93CB-A22F-4E76-A0BE-C66DA68779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464" y="1260542"/>
            <a:ext cx="8928430" cy="491752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383321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0D0C4CB-C449-469E-AB46-A6A305822E91}"/>
              </a:ext>
            </a:extLst>
          </p:cNvPr>
          <p:cNvSpPr/>
          <p:nvPr/>
        </p:nvSpPr>
        <p:spPr>
          <a:xfrm>
            <a:off x="0" y="0"/>
            <a:ext cx="12192000" cy="74893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C9FFFAC-1336-46E9-9A1B-43686BAFE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1285"/>
            <a:ext cx="10515600" cy="627652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5. </a:t>
            </a:r>
            <a:r>
              <a:rPr lang="ko-KR" altLang="en-US" dirty="0"/>
              <a:t>테이블 설계서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6B537C03-7678-4C27-858E-38CA3879D0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599" y="3838645"/>
            <a:ext cx="3048425" cy="1228896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C6C5640E-1A5F-4A6D-8168-FBB27E5754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599" y="2545646"/>
            <a:ext cx="3029373" cy="1228896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9EEE839C-7AD4-4F60-AC4B-CD2DA9BC82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599" y="5131644"/>
            <a:ext cx="3734321" cy="1228896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519AEC86-CD01-4B3E-B6F2-0BD4A32A4D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599" y="1252647"/>
            <a:ext cx="3343742" cy="1228896"/>
          </a:xfrm>
          <a:prstGeom prst="rect">
            <a:avLst/>
          </a:prstGeom>
        </p:spPr>
      </p:pic>
      <p:sp>
        <p:nvSpPr>
          <p:cNvPr id="28" name="타원 27">
            <a:extLst>
              <a:ext uri="{FF2B5EF4-FFF2-40B4-BE49-F238E27FC236}">
                <a16:creationId xmlns:a16="http://schemas.microsoft.com/office/drawing/2014/main" id="{5D24865A-D143-4D5A-BE66-FE423C08CDD2}"/>
              </a:ext>
            </a:extLst>
          </p:cNvPr>
          <p:cNvSpPr/>
          <p:nvPr/>
        </p:nvSpPr>
        <p:spPr>
          <a:xfrm>
            <a:off x="2198662" y="1338993"/>
            <a:ext cx="308298" cy="30829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5D4106F9-15C4-47A3-8813-71DB7AD57C0E}"/>
              </a:ext>
            </a:extLst>
          </p:cNvPr>
          <p:cNvSpPr/>
          <p:nvPr/>
        </p:nvSpPr>
        <p:spPr>
          <a:xfrm>
            <a:off x="1482436" y="2631992"/>
            <a:ext cx="308298" cy="30829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E79A1FC6-6A91-458F-9709-B59F7F7786BD}"/>
              </a:ext>
            </a:extLst>
          </p:cNvPr>
          <p:cNvSpPr/>
          <p:nvPr/>
        </p:nvSpPr>
        <p:spPr>
          <a:xfrm>
            <a:off x="1482436" y="3912161"/>
            <a:ext cx="308298" cy="30829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919C69CC-3379-4CAC-9A62-EF2E773794E7}"/>
              </a:ext>
            </a:extLst>
          </p:cNvPr>
          <p:cNvSpPr/>
          <p:nvPr/>
        </p:nvSpPr>
        <p:spPr>
          <a:xfrm>
            <a:off x="2189136" y="5205532"/>
            <a:ext cx="308298" cy="30829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33" name="표 33">
            <a:extLst>
              <a:ext uri="{FF2B5EF4-FFF2-40B4-BE49-F238E27FC236}">
                <a16:creationId xmlns:a16="http://schemas.microsoft.com/office/drawing/2014/main" id="{233487C8-BA16-4339-93B3-01BC612F0F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5531221"/>
              </p:ext>
            </p:extLst>
          </p:nvPr>
        </p:nvGraphicFramePr>
        <p:xfrm>
          <a:off x="4890989" y="1252644"/>
          <a:ext cx="6472412" cy="51078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97738">
                  <a:extLst>
                    <a:ext uri="{9D8B030D-6E8A-4147-A177-3AD203B41FA5}">
                      <a16:colId xmlns:a16="http://schemas.microsoft.com/office/drawing/2014/main" val="948341183"/>
                    </a:ext>
                  </a:extLst>
                </a:gridCol>
                <a:gridCol w="4574674">
                  <a:extLst>
                    <a:ext uri="{9D8B030D-6E8A-4147-A177-3AD203B41FA5}">
                      <a16:colId xmlns:a16="http://schemas.microsoft.com/office/drawing/2014/main" val="3202512531"/>
                    </a:ext>
                  </a:extLst>
                </a:gridCol>
              </a:tblGrid>
              <a:tr h="41963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테이블 명칭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solidFill>
                            <a:sysClr val="windowText" lastClr="000000"/>
                          </a:solidFill>
                        </a:rPr>
                        <a:t>테이블 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48572219"/>
                  </a:ext>
                </a:extLst>
              </a:tr>
              <a:tr h="117206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①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. </a:t>
                      </a:r>
                    </a:p>
                    <a:p>
                      <a:pPr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ID_CATEGORIES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데이터베이스에 저장되어 있는 대분류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_Categories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에 대한 자료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/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CATEGORY_CODE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대분류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(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가전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, TV, PC,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모바일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)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카테고리를 코드별로 지정하여 저장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.(PK)</a:t>
                      </a:r>
                    </a:p>
                    <a:p>
                      <a:pPr latinLnBrk="1"/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CATEGORY_NAME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대분류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(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가전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, TV, PC,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모바일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)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카테고리를 명칭으로 저장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 NOT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NULL,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UNIQUE</a:t>
                      </a:r>
                      <a:endParaRPr lang="ko-KR" altLang="en-US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7815777"/>
                  </a:ext>
                </a:extLst>
              </a:tr>
              <a:tr h="117206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②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. </a:t>
                      </a:r>
                    </a:p>
                    <a:p>
                      <a:pPr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COLOR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데이터베이스에 저장되어 있는 제품들의 컬러에 대한 자료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/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COLOR_CODE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데이터베이스 내의 컬러를 코드별로 지정하여 저장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(PK)</a:t>
                      </a:r>
                    </a:p>
                    <a:p>
                      <a:pPr latinLnBrk="1"/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COLOR_NAME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데이터베이스 내의 색상을 명칭으로 저장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NOT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NULL, UNIQUE</a:t>
                      </a:r>
                      <a:endParaRPr lang="ko-KR" altLang="en-US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34105564"/>
                  </a:ext>
                </a:extLst>
              </a:tr>
              <a:tr h="117206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③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. </a:t>
                      </a:r>
                    </a:p>
                    <a:p>
                      <a:pPr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BRAND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데이터베이스에 저장되어 있는 제품들의 상표에 대한 자료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/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BRAND_CODE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데이터베이스 내의 브랜드명칭을 코드별로 지정하여 저장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.(PK)</a:t>
                      </a:r>
                    </a:p>
                    <a:p>
                      <a:pPr latinLnBrk="1"/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BRAND_NAME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데이터베이스 내의 브랜드명칭을 저장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NOT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NULL, UNIQUE</a:t>
                      </a:r>
                      <a:endParaRPr lang="ko-KR" altLang="en-US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5193786"/>
                  </a:ext>
                </a:extLst>
              </a:tr>
              <a:tr h="117206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④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. </a:t>
                      </a:r>
                    </a:p>
                    <a:p>
                      <a:pPr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ENERGY_GRADE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데이터베이스에 저장되어 있는 제품들의 전력 소비 등급에 대한 자료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/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ENERGY_GRADE_CODE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데이터베이스 내의 에너지 소비 등급을 코드별로 지정하여 저장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.(PK)</a:t>
                      </a:r>
                    </a:p>
                    <a:p>
                      <a:pPr latinLnBrk="1"/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ENERGY_GRADE_NAME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데이터베이스 내의 에너지 소비 등급을 명칭으로 저장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 NOT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NULL, UNIQUE</a:t>
                      </a:r>
                      <a:endParaRPr lang="ko-KR" altLang="en-US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8383108"/>
                  </a:ext>
                </a:extLst>
              </a:tr>
            </a:tbl>
          </a:graphicData>
        </a:graphic>
      </p:graphicFrame>
      <p:pic>
        <p:nvPicPr>
          <p:cNvPr id="39" name="그림 38">
            <a:extLst>
              <a:ext uri="{FF2B5EF4-FFF2-40B4-BE49-F238E27FC236}">
                <a16:creationId xmlns:a16="http://schemas.microsoft.com/office/drawing/2014/main" id="{268EE13B-35C5-46CC-90C6-53F480D6FE6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8115" y="121285"/>
            <a:ext cx="574805" cy="574805"/>
          </a:xfrm>
          <a:prstGeom prst="rect">
            <a:avLst/>
          </a:prstGeom>
        </p:spPr>
      </p:pic>
      <p:sp>
        <p:nvSpPr>
          <p:cNvPr id="14" name="타원 13">
            <a:extLst>
              <a:ext uri="{FF2B5EF4-FFF2-40B4-BE49-F238E27FC236}">
                <a16:creationId xmlns:a16="http://schemas.microsoft.com/office/drawing/2014/main" id="{6C3B533B-B8CC-42D0-B10B-47111DCC5113}"/>
              </a:ext>
            </a:extLst>
          </p:cNvPr>
          <p:cNvSpPr/>
          <p:nvPr/>
        </p:nvSpPr>
        <p:spPr>
          <a:xfrm>
            <a:off x="4992668" y="1777716"/>
            <a:ext cx="207408" cy="18962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1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7CCA7E54-F776-4AFE-81E0-6123B86E9AF4}"/>
              </a:ext>
            </a:extLst>
          </p:cNvPr>
          <p:cNvSpPr/>
          <p:nvPr/>
        </p:nvSpPr>
        <p:spPr>
          <a:xfrm>
            <a:off x="4988463" y="2949526"/>
            <a:ext cx="207408" cy="18962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2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53ADD350-1C6F-4C1B-8405-F9F527B17C30}"/>
              </a:ext>
            </a:extLst>
          </p:cNvPr>
          <p:cNvSpPr/>
          <p:nvPr/>
        </p:nvSpPr>
        <p:spPr>
          <a:xfrm>
            <a:off x="4979640" y="4121336"/>
            <a:ext cx="207408" cy="18962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3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BE8ABD97-F871-4F49-A932-7CACD47B5592}"/>
              </a:ext>
            </a:extLst>
          </p:cNvPr>
          <p:cNvSpPr/>
          <p:nvPr/>
        </p:nvSpPr>
        <p:spPr>
          <a:xfrm>
            <a:off x="4979640" y="5293146"/>
            <a:ext cx="207408" cy="18962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4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8455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0D0C4CB-C449-469E-AB46-A6A305822E91}"/>
              </a:ext>
            </a:extLst>
          </p:cNvPr>
          <p:cNvSpPr/>
          <p:nvPr/>
        </p:nvSpPr>
        <p:spPr>
          <a:xfrm>
            <a:off x="0" y="0"/>
            <a:ext cx="12192000" cy="74893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C9FFFAC-1336-46E9-9A1B-43686BAFE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1285"/>
            <a:ext cx="10515600" cy="627652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5. </a:t>
            </a:r>
            <a:r>
              <a:rPr lang="ko-KR" altLang="en-US" dirty="0"/>
              <a:t>테이블 설계서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D118B0C-6AD7-4BB0-BF42-EC8CDE6A3F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599" y="1252644"/>
            <a:ext cx="3905795" cy="151468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E00E7DC-44BA-4959-A28A-EB442F45E5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599" y="3838645"/>
            <a:ext cx="4172532" cy="1514686"/>
          </a:xfrm>
          <a:prstGeom prst="rect">
            <a:avLst/>
          </a:prstGeom>
        </p:spPr>
      </p:pic>
      <p:sp>
        <p:nvSpPr>
          <p:cNvPr id="10" name="타원 9">
            <a:extLst>
              <a:ext uri="{FF2B5EF4-FFF2-40B4-BE49-F238E27FC236}">
                <a16:creationId xmlns:a16="http://schemas.microsoft.com/office/drawing/2014/main" id="{D15FC951-0B38-4E86-82AA-9E4F7E193E60}"/>
              </a:ext>
            </a:extLst>
          </p:cNvPr>
          <p:cNvSpPr/>
          <p:nvPr/>
        </p:nvSpPr>
        <p:spPr>
          <a:xfrm>
            <a:off x="2595825" y="1338993"/>
            <a:ext cx="308298" cy="30829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1FFE5CDA-B9ED-4771-81F2-E157AF827B96}"/>
              </a:ext>
            </a:extLst>
          </p:cNvPr>
          <p:cNvSpPr/>
          <p:nvPr/>
        </p:nvSpPr>
        <p:spPr>
          <a:xfrm>
            <a:off x="2946407" y="3920460"/>
            <a:ext cx="308298" cy="30829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12" name="표 33">
            <a:extLst>
              <a:ext uri="{FF2B5EF4-FFF2-40B4-BE49-F238E27FC236}">
                <a16:creationId xmlns:a16="http://schemas.microsoft.com/office/drawing/2014/main" id="{136183DD-E05D-4ED8-9609-D5FAC3C2D0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2991807"/>
              </p:ext>
            </p:extLst>
          </p:nvPr>
        </p:nvGraphicFramePr>
        <p:xfrm>
          <a:off x="6095999" y="1252644"/>
          <a:ext cx="5267401" cy="51078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2611">
                  <a:extLst>
                    <a:ext uri="{9D8B030D-6E8A-4147-A177-3AD203B41FA5}">
                      <a16:colId xmlns:a16="http://schemas.microsoft.com/office/drawing/2014/main" val="948341183"/>
                    </a:ext>
                  </a:extLst>
                </a:gridCol>
                <a:gridCol w="3414790">
                  <a:extLst>
                    <a:ext uri="{9D8B030D-6E8A-4147-A177-3AD203B41FA5}">
                      <a16:colId xmlns:a16="http://schemas.microsoft.com/office/drawing/2014/main" val="3202512531"/>
                    </a:ext>
                  </a:extLst>
                </a:gridCol>
              </a:tblGrid>
              <a:tr h="41963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테이블 명칭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solidFill>
                            <a:sysClr val="windowText" lastClr="000000"/>
                          </a:solidFill>
                        </a:rPr>
                        <a:t>테이블 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48572219"/>
                  </a:ext>
                </a:extLst>
              </a:tr>
              <a:tr h="234412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①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. </a:t>
                      </a:r>
                    </a:p>
                    <a:p>
                      <a:pPr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ID_G_SUB_</a:t>
                      </a:r>
                    </a:p>
                    <a:p>
                      <a:pPr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CATEGORY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  <a:spcBef>
                          <a:spcPts val="110"/>
                        </a:spcBef>
                        <a:spcAft>
                          <a:spcPts val="110"/>
                        </a:spcAft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가전 중분류 테이블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  <a:spcBef>
                          <a:spcPts val="110"/>
                        </a:spcBef>
                        <a:spcAft>
                          <a:spcPts val="110"/>
                        </a:spcAft>
                      </a:pP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가전 중 중분류 카테고리의 정보를 관리하는 테이블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  <a:spcBef>
                          <a:spcPts val="110"/>
                        </a:spcBef>
                        <a:spcAft>
                          <a:spcPts val="110"/>
                        </a:spcAft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CATEGORY_CODE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대분류 카테고리 코드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(FK)</a:t>
                      </a:r>
                    </a:p>
                    <a:p>
                      <a:pPr latinLnBrk="1">
                        <a:lnSpc>
                          <a:spcPct val="150000"/>
                        </a:lnSpc>
                        <a:spcBef>
                          <a:spcPts val="110"/>
                        </a:spcBef>
                        <a:spcAft>
                          <a:spcPts val="110"/>
                        </a:spcAft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G_SUB_CATEGORY_CODE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가전의 중분류 카테고리를 코드별로 지정하여 저장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.(PK)</a:t>
                      </a:r>
                    </a:p>
                    <a:p>
                      <a:pPr latinLnBrk="1">
                        <a:lnSpc>
                          <a:spcPct val="150000"/>
                        </a:lnSpc>
                        <a:spcBef>
                          <a:spcPts val="110"/>
                        </a:spcBef>
                        <a:spcAft>
                          <a:spcPts val="110"/>
                        </a:spcAft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G_SUB_CATEGORY_NAME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가전의 중분류 카테고리를 이름으로 저장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 NOT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NULL,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UNIQUE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7815777"/>
                  </a:ext>
                </a:extLst>
              </a:tr>
              <a:tr h="234412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②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. </a:t>
                      </a:r>
                    </a:p>
                    <a:p>
                      <a:pPr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ID_G_SUB_SUB_</a:t>
                      </a:r>
                    </a:p>
                    <a:p>
                      <a:pPr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CATEGORY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  <a:spcBef>
                          <a:spcPts val="110"/>
                        </a:spcBef>
                        <a:spcAft>
                          <a:spcPts val="110"/>
                        </a:spcAft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가전 소분류 테이블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  <a:spcBef>
                          <a:spcPts val="110"/>
                        </a:spcBef>
                        <a:spcAft>
                          <a:spcPts val="110"/>
                        </a:spcAft>
                      </a:pP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가전 중분류 중 소분류 정보를 관리하는 테이블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  <a:spcBef>
                          <a:spcPts val="110"/>
                        </a:spcBef>
                        <a:spcAft>
                          <a:spcPts val="110"/>
                        </a:spcAft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G_SUB_CATEGORY_CODE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중분류 카테고리 코드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(FK)</a:t>
                      </a:r>
                    </a:p>
                    <a:p>
                      <a:pPr latinLnBrk="1">
                        <a:lnSpc>
                          <a:spcPct val="150000"/>
                        </a:lnSpc>
                        <a:spcBef>
                          <a:spcPts val="110"/>
                        </a:spcBef>
                        <a:spcAft>
                          <a:spcPts val="110"/>
                        </a:spcAft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G_SUB_SUB_CATEGORY_CODE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가전의 중분류 중 소분류 카테고리를 코드별로 지정하여 저장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.(PK)</a:t>
                      </a:r>
                    </a:p>
                    <a:p>
                      <a:pPr latinLnBrk="1">
                        <a:lnSpc>
                          <a:spcPct val="150000"/>
                        </a:lnSpc>
                        <a:spcBef>
                          <a:spcPts val="110"/>
                        </a:spcBef>
                        <a:spcAft>
                          <a:spcPts val="110"/>
                        </a:spcAft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G_SUB_SUB_CATEGORY_NAME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가전의 중분류 중 소분류 카테고리를 이름으로 저장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 NOT NULL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5193786"/>
                  </a:ext>
                </a:extLst>
              </a:tr>
            </a:tbl>
          </a:graphicData>
        </a:graphic>
      </p:graphicFrame>
      <p:pic>
        <p:nvPicPr>
          <p:cNvPr id="16" name="그림 15">
            <a:extLst>
              <a:ext uri="{FF2B5EF4-FFF2-40B4-BE49-F238E27FC236}">
                <a16:creationId xmlns:a16="http://schemas.microsoft.com/office/drawing/2014/main" id="{176036A8-1BCC-497F-B534-1F3C0480FE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8115" y="121285"/>
            <a:ext cx="574805" cy="574805"/>
          </a:xfrm>
          <a:prstGeom prst="rect">
            <a:avLst/>
          </a:prstGeom>
        </p:spPr>
      </p:pic>
      <p:sp>
        <p:nvSpPr>
          <p:cNvPr id="13" name="타원 12">
            <a:extLst>
              <a:ext uri="{FF2B5EF4-FFF2-40B4-BE49-F238E27FC236}">
                <a16:creationId xmlns:a16="http://schemas.microsoft.com/office/drawing/2014/main" id="{1828FDEB-15F6-4785-9FF2-EAB1374E85FA}"/>
              </a:ext>
            </a:extLst>
          </p:cNvPr>
          <p:cNvSpPr/>
          <p:nvPr/>
        </p:nvSpPr>
        <p:spPr>
          <a:xfrm>
            <a:off x="6202632" y="1777716"/>
            <a:ext cx="207408" cy="18962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1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18364122-7A81-43CD-9D8C-54D306B7917B}"/>
              </a:ext>
            </a:extLst>
          </p:cNvPr>
          <p:cNvSpPr/>
          <p:nvPr/>
        </p:nvSpPr>
        <p:spPr>
          <a:xfrm>
            <a:off x="6198427" y="4122544"/>
            <a:ext cx="207408" cy="18962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2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97724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0D0C4CB-C449-469E-AB46-A6A305822E91}"/>
              </a:ext>
            </a:extLst>
          </p:cNvPr>
          <p:cNvSpPr/>
          <p:nvPr/>
        </p:nvSpPr>
        <p:spPr>
          <a:xfrm>
            <a:off x="0" y="0"/>
            <a:ext cx="12192000" cy="74893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C9FFFAC-1336-46E9-9A1B-43686BAFE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1285"/>
            <a:ext cx="10515600" cy="627652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5. </a:t>
            </a:r>
            <a:r>
              <a:rPr lang="ko-KR" altLang="en-US" dirty="0"/>
              <a:t>테이블 설계서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7B7E954-33FF-4621-89FB-ABA956CF3F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8115" y="121285"/>
            <a:ext cx="574805" cy="57480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A3395CE-79E1-4A89-9DE3-0A8B19F634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599" y="1252644"/>
            <a:ext cx="4048058" cy="5256434"/>
          </a:xfrm>
          <a:prstGeom prst="rect">
            <a:avLst/>
          </a:prstGeom>
        </p:spPr>
      </p:pic>
      <p:sp>
        <p:nvSpPr>
          <p:cNvPr id="8" name="타원 7">
            <a:extLst>
              <a:ext uri="{FF2B5EF4-FFF2-40B4-BE49-F238E27FC236}">
                <a16:creationId xmlns:a16="http://schemas.microsoft.com/office/drawing/2014/main" id="{CD9AB39B-2925-4C7C-8D48-860E5D7912C1}"/>
              </a:ext>
            </a:extLst>
          </p:cNvPr>
          <p:cNvSpPr/>
          <p:nvPr/>
        </p:nvSpPr>
        <p:spPr>
          <a:xfrm>
            <a:off x="1893865" y="1338993"/>
            <a:ext cx="308298" cy="30829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12" name="표 33">
            <a:extLst>
              <a:ext uri="{FF2B5EF4-FFF2-40B4-BE49-F238E27FC236}">
                <a16:creationId xmlns:a16="http://schemas.microsoft.com/office/drawing/2014/main" id="{7C8A9021-82D2-416A-B6D6-C614746127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5293054"/>
              </p:ext>
            </p:extLst>
          </p:nvPr>
        </p:nvGraphicFramePr>
        <p:xfrm>
          <a:off x="5366328" y="1252644"/>
          <a:ext cx="5997074" cy="52564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3567">
                  <a:extLst>
                    <a:ext uri="{9D8B030D-6E8A-4147-A177-3AD203B41FA5}">
                      <a16:colId xmlns:a16="http://schemas.microsoft.com/office/drawing/2014/main" val="948341183"/>
                    </a:ext>
                  </a:extLst>
                </a:gridCol>
                <a:gridCol w="4293507">
                  <a:extLst>
                    <a:ext uri="{9D8B030D-6E8A-4147-A177-3AD203B41FA5}">
                      <a16:colId xmlns:a16="http://schemas.microsoft.com/office/drawing/2014/main" val="3202512531"/>
                    </a:ext>
                  </a:extLst>
                </a:gridCol>
              </a:tblGrid>
              <a:tr h="43184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테이블 명칭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solidFill>
                            <a:sysClr val="windowText" lastClr="000000"/>
                          </a:solidFill>
                        </a:rPr>
                        <a:t>테이블 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48572219"/>
                  </a:ext>
                </a:extLst>
              </a:tr>
              <a:tr h="482459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①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. </a:t>
                      </a:r>
                    </a:p>
                    <a:p>
                      <a:pPr latinLnBrk="1"/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ID_G_ITEMS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데이터베이스 안에 저장된 가전 제품에 대한 통합 자료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G_ITEM_NO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가전 제품 순서 번호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G_ITEM_REG_DATE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가전 제품 등록 날짜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CATEGORY_CODE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대분류 카테고리 코드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(FK)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G_SUB_CATEGORY_CODE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가전 중분류 카테고리 코드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(FK)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G_SUB_SUB_CATEGORY_CODE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가전 소분류 카테고리 코드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(FK)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BRAND_CODE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브랜드 코드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(FK)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G_ITEM_CODE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가전 제품 코드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(PK)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G_ITEM_NAME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가전 제품 명칭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 NOT NULL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G_BUILD_DAY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가전 제품 제조 일자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ENERGY_GRADE_CODE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에너지 소비 등급 코드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(FK)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G_POWER_CONSUM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가전 제품 소비 전력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 NOT NULL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COLOR_CODE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제품 색상 코드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(FK)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G_ITEM_SIZE_X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가전 제품 가로 길이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 Default 0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G_ITEM_SIZE_Y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가전 제품 세로 길이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 Default 0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G_ITEM_SIZE_Z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가전 제품 높이 길이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 Default 0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G_DISCONTINUED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단종된 가전 제품</a:t>
                      </a: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. Default ‘false’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</a:rPr>
                        <a:t>G_PIC : </a:t>
                      </a:r>
                      <a:r>
                        <a:rPr lang="ko-KR" altLang="en-US" sz="1100" dirty="0">
                          <a:solidFill>
                            <a:sysClr val="windowText" lastClr="000000"/>
                          </a:solidFill>
                        </a:rPr>
                        <a:t>가전 제품 이미지</a:t>
                      </a:r>
                      <a:endParaRPr lang="en-US" altLang="ko-KR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7815777"/>
                  </a:ext>
                </a:extLst>
              </a:tr>
            </a:tbl>
          </a:graphicData>
        </a:graphic>
      </p:graphicFrame>
      <p:sp>
        <p:nvSpPr>
          <p:cNvPr id="13" name="타원 12">
            <a:extLst>
              <a:ext uri="{FF2B5EF4-FFF2-40B4-BE49-F238E27FC236}">
                <a16:creationId xmlns:a16="http://schemas.microsoft.com/office/drawing/2014/main" id="{FD48591F-98E0-4061-86CE-AEDCA0E569F2}"/>
              </a:ext>
            </a:extLst>
          </p:cNvPr>
          <p:cNvSpPr/>
          <p:nvPr/>
        </p:nvSpPr>
        <p:spPr>
          <a:xfrm>
            <a:off x="5472959" y="1786952"/>
            <a:ext cx="207408" cy="18962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1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23355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1629</TotalTime>
  <Words>4971</Words>
  <Application>Microsoft Office PowerPoint</Application>
  <PresentationFormat>와이드스크린</PresentationFormat>
  <Paragraphs>815</Paragraphs>
  <Slides>39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39</vt:i4>
      </vt:variant>
    </vt:vector>
  </HeadingPairs>
  <TitlesOfParts>
    <vt:vector size="44" baseType="lpstr">
      <vt:lpstr>굴림</vt:lpstr>
      <vt:lpstr>맑은 고딕</vt:lpstr>
      <vt:lpstr>Arial</vt:lpstr>
      <vt:lpstr>Wingdings</vt:lpstr>
      <vt:lpstr>Office 테마</vt:lpstr>
      <vt:lpstr>4조 새벽코딩   </vt:lpstr>
      <vt:lpstr> ※.목차</vt:lpstr>
      <vt:lpstr>1. 팀원 및 역할 소개</vt:lpstr>
      <vt:lpstr>2. 프로젝트 개요</vt:lpstr>
      <vt:lpstr>3. 적용기술 및 개발환경</vt:lpstr>
      <vt:lpstr>4. 데이터베이스 설계서(ERD)</vt:lpstr>
      <vt:lpstr>5. 테이블 설계서</vt:lpstr>
      <vt:lpstr>5. 테이블 설계서</vt:lpstr>
      <vt:lpstr>5. 테이블 설계서</vt:lpstr>
      <vt:lpstr>5. 테이블 설계서</vt:lpstr>
      <vt:lpstr>5. 테이블 설계서</vt:lpstr>
      <vt:lpstr>5. 테이블 설계서</vt:lpstr>
      <vt:lpstr>5. 테이블 설계서</vt:lpstr>
      <vt:lpstr>5. 테이블 설계서</vt:lpstr>
      <vt:lpstr>5. 테이블 설계서</vt:lpstr>
      <vt:lpstr>5. 테이블 설계서</vt:lpstr>
      <vt:lpstr>5. 테이블 설계서</vt:lpstr>
      <vt:lpstr>5. 테이블 설계서</vt:lpstr>
      <vt:lpstr>5. 테이블 설계서</vt:lpstr>
      <vt:lpstr>5. 테이블 설계서</vt:lpstr>
      <vt:lpstr>6. 화면 ui 구성</vt:lpstr>
      <vt:lpstr>6. 화면 ui 구성</vt:lpstr>
      <vt:lpstr>6. 화면 ui 구성</vt:lpstr>
      <vt:lpstr>6. 화면 ui 구성</vt:lpstr>
      <vt:lpstr>6. 화면 ui 구성</vt:lpstr>
      <vt:lpstr>6. 화면 ui 구성</vt:lpstr>
      <vt:lpstr>6. 화면 ui 구성</vt:lpstr>
      <vt:lpstr>6. 화면 ui 구성</vt:lpstr>
      <vt:lpstr>6. 화면 ui 구성</vt:lpstr>
      <vt:lpstr>6. 화면 ui 구성</vt:lpstr>
      <vt:lpstr>6. 화면 ui 구성</vt:lpstr>
      <vt:lpstr>6. 화면 ui 구성</vt:lpstr>
      <vt:lpstr>7. 기능 구현</vt:lpstr>
      <vt:lpstr>7. 기능 구현</vt:lpstr>
      <vt:lpstr>7. 기능 구현</vt:lpstr>
      <vt:lpstr>7. 기능 구현</vt:lpstr>
      <vt:lpstr>8. 기능 구현 중...</vt:lpstr>
      <vt:lpstr>9. 시연회</vt:lpstr>
      <vt:lpstr>끝마침.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4조 새벽코딩</dc:title>
  <dc:creator>kosmo</dc:creator>
  <cp:lastModifiedBy>kosmo</cp:lastModifiedBy>
  <cp:revision>230</cp:revision>
  <dcterms:created xsi:type="dcterms:W3CDTF">2021-10-15T07:29:04Z</dcterms:created>
  <dcterms:modified xsi:type="dcterms:W3CDTF">2021-10-19T02:47:15Z</dcterms:modified>
</cp:coreProperties>
</file>